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4"/>
  </p:sldMasterIdLst>
  <p:notesMasterIdLst>
    <p:notesMasterId r:id="rId31"/>
  </p:notesMasterIdLst>
  <p:sldIdLst>
    <p:sldId id="256" r:id="rId5"/>
    <p:sldId id="384" r:id="rId6"/>
    <p:sldId id="339" r:id="rId7"/>
    <p:sldId id="422" r:id="rId8"/>
    <p:sldId id="462" r:id="rId9"/>
    <p:sldId id="463" r:id="rId10"/>
    <p:sldId id="392" r:id="rId11"/>
    <p:sldId id="341" r:id="rId12"/>
    <p:sldId id="328" r:id="rId13"/>
    <p:sldId id="411" r:id="rId14"/>
    <p:sldId id="409" r:id="rId15"/>
    <p:sldId id="410" r:id="rId16"/>
    <p:sldId id="412" r:id="rId17"/>
    <p:sldId id="349" r:id="rId18"/>
    <p:sldId id="358" r:id="rId19"/>
    <p:sldId id="327" r:id="rId20"/>
    <p:sldId id="323" r:id="rId21"/>
    <p:sldId id="363" r:id="rId22"/>
    <p:sldId id="415" r:id="rId23"/>
    <p:sldId id="333" r:id="rId24"/>
    <p:sldId id="414" r:id="rId25"/>
    <p:sldId id="413" r:id="rId26"/>
    <p:sldId id="324" r:id="rId27"/>
    <p:sldId id="331" r:id="rId28"/>
    <p:sldId id="398" r:id="rId29"/>
    <p:sldId id="40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946" autoAdjust="0"/>
  </p:normalViewPr>
  <p:slideViewPr>
    <p:cSldViewPr snapToGrid="0">
      <p:cViewPr varScale="1">
        <p:scale>
          <a:sx n="66" d="100"/>
          <a:sy n="66" d="100"/>
        </p:scale>
        <p:origin x="1253" y="43"/>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56C61-43FE-4C0F-B2ED-058E0CF2C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8F6FC45-B639-40EF-9BB8-86B36DD93A82}">
      <dgm:prSet phldrT="[Text]"/>
      <dgm:spPr/>
      <dgm:t>
        <a:bodyPr/>
        <a:lstStyle/>
        <a:p>
          <a:r>
            <a:rPr lang="en-US" dirty="0"/>
            <a:t>ISS Core Elements</a:t>
          </a:r>
        </a:p>
      </dgm:t>
    </dgm:pt>
    <dgm:pt modelId="{A1E006CD-BE50-4E74-8869-AF7B091BF7A4}" type="parTrans" cxnId="{7E05B509-46FF-4E22-9513-A70A64990B6B}">
      <dgm:prSet/>
      <dgm:spPr/>
      <dgm:t>
        <a:bodyPr/>
        <a:lstStyle/>
        <a:p>
          <a:endParaRPr lang="en-US"/>
        </a:p>
      </dgm:t>
    </dgm:pt>
    <dgm:pt modelId="{5A71A561-721A-4F37-938A-7F75E05D388C}" type="sibTrans" cxnId="{7E05B509-46FF-4E22-9513-A70A64990B6B}">
      <dgm:prSet/>
      <dgm:spPr/>
      <dgm:t>
        <a:bodyPr/>
        <a:lstStyle/>
        <a:p>
          <a:endParaRPr lang="en-US"/>
        </a:p>
      </dgm:t>
    </dgm:pt>
    <dgm:pt modelId="{F6C9B045-F091-4E73-BE65-387DDCB1FD93}">
      <dgm:prSet phldrT="[Text]"/>
      <dgm:spPr>
        <a:solidFill>
          <a:schemeClr val="accent6"/>
        </a:solidFill>
      </dgm:spPr>
      <dgm:t>
        <a:bodyPr/>
        <a:lstStyle/>
        <a:p>
          <a:r>
            <a:rPr lang="en-US" dirty="0"/>
            <a:t>Assessment of Need</a:t>
          </a:r>
        </a:p>
      </dgm:t>
    </dgm:pt>
    <dgm:pt modelId="{87DA7C5B-B713-4E8A-8C30-39D3881A70EA}" type="parTrans" cxnId="{592A504B-D14F-42CA-A8B7-2536DB5A42A2}">
      <dgm:prSet/>
      <dgm:spPr/>
      <dgm:t>
        <a:bodyPr/>
        <a:lstStyle/>
        <a:p>
          <a:endParaRPr lang="en-US"/>
        </a:p>
      </dgm:t>
    </dgm:pt>
    <dgm:pt modelId="{9792EB8F-893D-4660-BF8D-3D8080BA2FE7}" type="sibTrans" cxnId="{592A504B-D14F-42CA-A8B7-2536DB5A42A2}">
      <dgm:prSet/>
      <dgm:spPr/>
      <dgm:t>
        <a:bodyPr/>
        <a:lstStyle/>
        <a:p>
          <a:endParaRPr lang="en-US"/>
        </a:p>
      </dgm:t>
    </dgm:pt>
    <dgm:pt modelId="{0FCB1A59-F11F-4284-AE2D-AEC2D333D3CB}">
      <dgm:prSet phldrT="[Text]"/>
      <dgm:spPr>
        <a:solidFill>
          <a:schemeClr val="accent3"/>
        </a:solidFill>
      </dgm:spPr>
      <dgm:t>
        <a:bodyPr/>
        <a:lstStyle/>
        <a:p>
          <a:r>
            <a:rPr lang="en-US" dirty="0"/>
            <a:t>Identification of Career Pathway </a:t>
          </a:r>
        </a:p>
      </dgm:t>
    </dgm:pt>
    <dgm:pt modelId="{71E26145-CA48-48E4-AEAF-8EBDBC206189}" type="parTrans" cxnId="{8FB82C43-587D-4A69-A087-49F94E740FB2}">
      <dgm:prSet/>
      <dgm:spPr/>
      <dgm:t>
        <a:bodyPr/>
        <a:lstStyle/>
        <a:p>
          <a:endParaRPr lang="en-US"/>
        </a:p>
      </dgm:t>
    </dgm:pt>
    <dgm:pt modelId="{C5D62067-3410-4B63-B85A-9C72D86BEF74}" type="sibTrans" cxnId="{8FB82C43-587D-4A69-A087-49F94E740FB2}">
      <dgm:prSet/>
      <dgm:spPr/>
      <dgm:t>
        <a:bodyPr/>
        <a:lstStyle/>
        <a:p>
          <a:endParaRPr lang="en-US"/>
        </a:p>
      </dgm:t>
    </dgm:pt>
    <dgm:pt modelId="{C84DFA79-8991-45F6-8B02-8E96A17EE032}">
      <dgm:prSet phldrT="[Text]"/>
      <dgm:spPr>
        <a:solidFill>
          <a:schemeClr val="accent4"/>
        </a:solidFill>
      </dgm:spPr>
      <dgm:t>
        <a:bodyPr/>
        <a:lstStyle/>
        <a:p>
          <a:r>
            <a:rPr lang="en-US" dirty="0"/>
            <a:t>Connection to WIOA Performance Indicators </a:t>
          </a:r>
        </a:p>
      </dgm:t>
    </dgm:pt>
    <dgm:pt modelId="{E8978912-DE24-4F39-BDCE-F43624ABF916}" type="parTrans" cxnId="{8C7F1E74-C337-44B6-B4AA-775D18DEA655}">
      <dgm:prSet/>
      <dgm:spPr/>
      <dgm:t>
        <a:bodyPr/>
        <a:lstStyle/>
        <a:p>
          <a:endParaRPr lang="en-US"/>
        </a:p>
      </dgm:t>
    </dgm:pt>
    <dgm:pt modelId="{4A752C15-85F4-4CDF-8354-52C6221A1DD8}" type="sibTrans" cxnId="{8C7F1E74-C337-44B6-B4AA-775D18DEA655}">
      <dgm:prSet/>
      <dgm:spPr/>
      <dgm:t>
        <a:bodyPr/>
        <a:lstStyle/>
        <a:p>
          <a:endParaRPr lang="en-US"/>
        </a:p>
      </dgm:t>
    </dgm:pt>
    <dgm:pt modelId="{F4CBDC30-A222-4250-B069-9CB560FD4BDA}">
      <dgm:prSet phldrT="[Text]"/>
      <dgm:spPr>
        <a:solidFill>
          <a:schemeClr val="accent5"/>
        </a:solidFill>
      </dgm:spPr>
      <dgm:t>
        <a:bodyPr/>
        <a:lstStyle/>
        <a:p>
          <a:r>
            <a:rPr lang="en-US" dirty="0"/>
            <a:t>Planned and Actual WIOA Services</a:t>
          </a:r>
        </a:p>
      </dgm:t>
    </dgm:pt>
    <dgm:pt modelId="{861EDFB5-4BE9-4248-A443-3D1E0D84B227}" type="parTrans" cxnId="{3EA2E108-A468-4F02-A60A-0437DE6F28B0}">
      <dgm:prSet/>
      <dgm:spPr/>
      <dgm:t>
        <a:bodyPr/>
        <a:lstStyle/>
        <a:p>
          <a:endParaRPr lang="en-US"/>
        </a:p>
      </dgm:t>
    </dgm:pt>
    <dgm:pt modelId="{703B0176-EE2F-4D86-89BE-07B4A31658E2}" type="sibTrans" cxnId="{3EA2E108-A468-4F02-A60A-0437DE6F28B0}">
      <dgm:prSet/>
      <dgm:spPr/>
      <dgm:t>
        <a:bodyPr/>
        <a:lstStyle/>
        <a:p>
          <a:endParaRPr lang="en-US"/>
        </a:p>
      </dgm:t>
    </dgm:pt>
    <dgm:pt modelId="{3780BEFE-09B6-4D6C-AD7B-BFE9A884D313}">
      <dgm:prSet/>
      <dgm:spPr>
        <a:solidFill>
          <a:schemeClr val="bg2">
            <a:lumMod val="75000"/>
          </a:schemeClr>
        </a:solidFill>
      </dgm:spPr>
      <dgm:t>
        <a:bodyPr/>
        <a:lstStyle/>
        <a:p>
          <a:r>
            <a:rPr lang="en-US" dirty="0"/>
            <a:t>Referrals for Partner Services</a:t>
          </a:r>
        </a:p>
      </dgm:t>
    </dgm:pt>
    <dgm:pt modelId="{31C59550-17E0-4D20-9975-556E9D9E2878}" type="parTrans" cxnId="{4E5F60BD-E2BE-4C4C-90C1-D261946E5AFB}">
      <dgm:prSet/>
      <dgm:spPr/>
      <dgm:t>
        <a:bodyPr/>
        <a:lstStyle/>
        <a:p>
          <a:endParaRPr lang="en-US"/>
        </a:p>
      </dgm:t>
    </dgm:pt>
    <dgm:pt modelId="{BC188257-C6CD-4073-8DFE-C23CF78B4423}" type="sibTrans" cxnId="{4E5F60BD-E2BE-4C4C-90C1-D261946E5AFB}">
      <dgm:prSet/>
      <dgm:spPr/>
      <dgm:t>
        <a:bodyPr/>
        <a:lstStyle/>
        <a:p>
          <a:endParaRPr lang="en-US"/>
        </a:p>
      </dgm:t>
    </dgm:pt>
    <dgm:pt modelId="{98098534-91BC-44AE-AA64-BC9E35D1F528}" type="pres">
      <dgm:prSet presAssocID="{E8A56C61-43FE-4C0F-B2ED-058E0CF2C6DF}" presName="Name0" presStyleCnt="0">
        <dgm:presLayoutVars>
          <dgm:chMax val="1"/>
          <dgm:dir/>
          <dgm:animLvl val="ctr"/>
          <dgm:resizeHandles val="exact"/>
        </dgm:presLayoutVars>
      </dgm:prSet>
      <dgm:spPr/>
    </dgm:pt>
    <dgm:pt modelId="{03B9B73C-AB69-4226-92FC-0AC44F546336}" type="pres">
      <dgm:prSet presAssocID="{38F6FC45-B639-40EF-9BB8-86B36DD93A82}" presName="centerShape" presStyleLbl="node0" presStyleIdx="0" presStyleCnt="1"/>
      <dgm:spPr/>
    </dgm:pt>
    <dgm:pt modelId="{4BE68145-A862-4E58-BCA8-28C1D2B9A152}" type="pres">
      <dgm:prSet presAssocID="{F6C9B045-F091-4E73-BE65-387DDCB1FD93}" presName="node" presStyleLbl="node1" presStyleIdx="0" presStyleCnt="5">
        <dgm:presLayoutVars>
          <dgm:bulletEnabled val="1"/>
        </dgm:presLayoutVars>
      </dgm:prSet>
      <dgm:spPr/>
    </dgm:pt>
    <dgm:pt modelId="{3400062E-F8C6-453C-965C-C4274A520585}" type="pres">
      <dgm:prSet presAssocID="{F6C9B045-F091-4E73-BE65-387DDCB1FD93}" presName="dummy" presStyleCnt="0"/>
      <dgm:spPr/>
    </dgm:pt>
    <dgm:pt modelId="{C8765E2A-AD85-4269-9219-90E5D0EDC749}" type="pres">
      <dgm:prSet presAssocID="{9792EB8F-893D-4660-BF8D-3D8080BA2FE7}" presName="sibTrans" presStyleLbl="sibTrans2D1" presStyleIdx="0" presStyleCnt="5"/>
      <dgm:spPr/>
    </dgm:pt>
    <dgm:pt modelId="{61957B5A-A683-4D1A-9C25-4A4B74890FC4}" type="pres">
      <dgm:prSet presAssocID="{0FCB1A59-F11F-4284-AE2D-AEC2D333D3CB}" presName="node" presStyleLbl="node1" presStyleIdx="1" presStyleCnt="5">
        <dgm:presLayoutVars>
          <dgm:bulletEnabled val="1"/>
        </dgm:presLayoutVars>
      </dgm:prSet>
      <dgm:spPr/>
    </dgm:pt>
    <dgm:pt modelId="{DF188D18-6D3D-41EF-A26D-4542CF2A9D98}" type="pres">
      <dgm:prSet presAssocID="{0FCB1A59-F11F-4284-AE2D-AEC2D333D3CB}" presName="dummy" presStyleCnt="0"/>
      <dgm:spPr/>
    </dgm:pt>
    <dgm:pt modelId="{A4E8F0AB-938E-4233-9A53-CF0E97AC9714}" type="pres">
      <dgm:prSet presAssocID="{C5D62067-3410-4B63-B85A-9C72D86BEF74}" presName="sibTrans" presStyleLbl="sibTrans2D1" presStyleIdx="1" presStyleCnt="5"/>
      <dgm:spPr/>
    </dgm:pt>
    <dgm:pt modelId="{08E410F4-1F42-47C9-80E2-97581876D069}" type="pres">
      <dgm:prSet presAssocID="{C84DFA79-8991-45F6-8B02-8E96A17EE032}" presName="node" presStyleLbl="node1" presStyleIdx="2" presStyleCnt="5">
        <dgm:presLayoutVars>
          <dgm:bulletEnabled val="1"/>
        </dgm:presLayoutVars>
      </dgm:prSet>
      <dgm:spPr/>
    </dgm:pt>
    <dgm:pt modelId="{4F661C8C-90AD-4388-9C46-B29ABBD084E4}" type="pres">
      <dgm:prSet presAssocID="{C84DFA79-8991-45F6-8B02-8E96A17EE032}" presName="dummy" presStyleCnt="0"/>
      <dgm:spPr/>
    </dgm:pt>
    <dgm:pt modelId="{C3CD4C31-9281-4BA5-928E-128C79BCCA7E}" type="pres">
      <dgm:prSet presAssocID="{4A752C15-85F4-4CDF-8354-52C6221A1DD8}" presName="sibTrans" presStyleLbl="sibTrans2D1" presStyleIdx="2" presStyleCnt="5"/>
      <dgm:spPr/>
    </dgm:pt>
    <dgm:pt modelId="{C03CFA94-1C4F-4A9F-89DB-DBF6A759159A}" type="pres">
      <dgm:prSet presAssocID="{F4CBDC30-A222-4250-B069-9CB560FD4BDA}" presName="node" presStyleLbl="node1" presStyleIdx="3" presStyleCnt="5">
        <dgm:presLayoutVars>
          <dgm:bulletEnabled val="1"/>
        </dgm:presLayoutVars>
      </dgm:prSet>
      <dgm:spPr/>
    </dgm:pt>
    <dgm:pt modelId="{C54E73B7-E6AE-4EA3-96A8-615D4A0433B6}" type="pres">
      <dgm:prSet presAssocID="{F4CBDC30-A222-4250-B069-9CB560FD4BDA}" presName="dummy" presStyleCnt="0"/>
      <dgm:spPr/>
    </dgm:pt>
    <dgm:pt modelId="{386D0692-3DE6-4E2D-A61C-FF7BCDBCD41C}" type="pres">
      <dgm:prSet presAssocID="{703B0176-EE2F-4D86-89BE-07B4A31658E2}" presName="sibTrans" presStyleLbl="sibTrans2D1" presStyleIdx="3" presStyleCnt="5"/>
      <dgm:spPr/>
    </dgm:pt>
    <dgm:pt modelId="{6ED701E9-B6B5-4154-8412-43FF7AE0D39D}" type="pres">
      <dgm:prSet presAssocID="{3780BEFE-09B6-4D6C-AD7B-BFE9A884D313}" presName="node" presStyleLbl="node1" presStyleIdx="4" presStyleCnt="5">
        <dgm:presLayoutVars>
          <dgm:bulletEnabled val="1"/>
        </dgm:presLayoutVars>
      </dgm:prSet>
      <dgm:spPr/>
    </dgm:pt>
    <dgm:pt modelId="{88797994-77AE-4185-951F-58EC0DCA5A7E}" type="pres">
      <dgm:prSet presAssocID="{3780BEFE-09B6-4D6C-AD7B-BFE9A884D313}" presName="dummy" presStyleCnt="0"/>
      <dgm:spPr/>
    </dgm:pt>
    <dgm:pt modelId="{D2AD8F8D-A34A-40C7-8BD9-D5A0E5038247}" type="pres">
      <dgm:prSet presAssocID="{BC188257-C6CD-4073-8DFE-C23CF78B4423}" presName="sibTrans" presStyleLbl="sibTrans2D1" presStyleIdx="4" presStyleCnt="5"/>
      <dgm:spPr/>
    </dgm:pt>
  </dgm:ptLst>
  <dgm:cxnLst>
    <dgm:cxn modelId="{3EA2E108-A468-4F02-A60A-0437DE6F28B0}" srcId="{38F6FC45-B639-40EF-9BB8-86B36DD93A82}" destId="{F4CBDC30-A222-4250-B069-9CB560FD4BDA}" srcOrd="3" destOrd="0" parTransId="{861EDFB5-4BE9-4248-A443-3D1E0D84B227}" sibTransId="{703B0176-EE2F-4D86-89BE-07B4A31658E2}"/>
    <dgm:cxn modelId="{7E05B509-46FF-4E22-9513-A70A64990B6B}" srcId="{E8A56C61-43FE-4C0F-B2ED-058E0CF2C6DF}" destId="{38F6FC45-B639-40EF-9BB8-86B36DD93A82}" srcOrd="0" destOrd="0" parTransId="{A1E006CD-BE50-4E74-8869-AF7B091BF7A4}" sibTransId="{5A71A561-721A-4F37-938A-7F75E05D388C}"/>
    <dgm:cxn modelId="{808A9019-EC45-4506-8739-8D5F05EFA4BA}" type="presOf" srcId="{C84DFA79-8991-45F6-8B02-8E96A17EE032}" destId="{08E410F4-1F42-47C9-80E2-97581876D069}" srcOrd="0" destOrd="0" presId="urn:microsoft.com/office/officeart/2005/8/layout/radial6"/>
    <dgm:cxn modelId="{3409E31E-2FAB-4557-BB56-92B3ACC534BD}" type="presOf" srcId="{F4CBDC30-A222-4250-B069-9CB560FD4BDA}" destId="{C03CFA94-1C4F-4A9F-89DB-DBF6A759159A}" srcOrd="0" destOrd="0" presId="urn:microsoft.com/office/officeart/2005/8/layout/radial6"/>
    <dgm:cxn modelId="{59AD492A-FCA7-4A19-B479-F7C5AA99A422}" type="presOf" srcId="{9792EB8F-893D-4660-BF8D-3D8080BA2FE7}" destId="{C8765E2A-AD85-4269-9219-90E5D0EDC749}" srcOrd="0" destOrd="0" presId="urn:microsoft.com/office/officeart/2005/8/layout/radial6"/>
    <dgm:cxn modelId="{8FB82C43-587D-4A69-A087-49F94E740FB2}" srcId="{38F6FC45-B639-40EF-9BB8-86B36DD93A82}" destId="{0FCB1A59-F11F-4284-AE2D-AEC2D333D3CB}" srcOrd="1" destOrd="0" parTransId="{71E26145-CA48-48E4-AEAF-8EBDBC206189}" sibTransId="{C5D62067-3410-4B63-B85A-9C72D86BEF74}"/>
    <dgm:cxn modelId="{592A504B-D14F-42CA-A8B7-2536DB5A42A2}" srcId="{38F6FC45-B639-40EF-9BB8-86B36DD93A82}" destId="{F6C9B045-F091-4E73-BE65-387DDCB1FD93}" srcOrd="0" destOrd="0" parTransId="{87DA7C5B-B713-4E8A-8C30-39D3881A70EA}" sibTransId="{9792EB8F-893D-4660-BF8D-3D8080BA2FE7}"/>
    <dgm:cxn modelId="{8C7F1E74-C337-44B6-B4AA-775D18DEA655}" srcId="{38F6FC45-B639-40EF-9BB8-86B36DD93A82}" destId="{C84DFA79-8991-45F6-8B02-8E96A17EE032}" srcOrd="2" destOrd="0" parTransId="{E8978912-DE24-4F39-BDCE-F43624ABF916}" sibTransId="{4A752C15-85F4-4CDF-8354-52C6221A1DD8}"/>
    <dgm:cxn modelId="{4D81EB80-8BF9-40A5-8A74-1EE601E264E9}" type="presOf" srcId="{C5D62067-3410-4B63-B85A-9C72D86BEF74}" destId="{A4E8F0AB-938E-4233-9A53-CF0E97AC9714}" srcOrd="0" destOrd="0" presId="urn:microsoft.com/office/officeart/2005/8/layout/radial6"/>
    <dgm:cxn modelId="{6A0C3486-0387-41EC-A158-D1C7A3ACA4B6}" type="presOf" srcId="{E8A56C61-43FE-4C0F-B2ED-058E0CF2C6DF}" destId="{98098534-91BC-44AE-AA64-BC9E35D1F528}" srcOrd="0" destOrd="0" presId="urn:microsoft.com/office/officeart/2005/8/layout/radial6"/>
    <dgm:cxn modelId="{F58BD299-F459-428D-B449-2BB7A9E0926A}" type="presOf" srcId="{38F6FC45-B639-40EF-9BB8-86B36DD93A82}" destId="{03B9B73C-AB69-4226-92FC-0AC44F546336}" srcOrd="0" destOrd="0" presId="urn:microsoft.com/office/officeart/2005/8/layout/radial6"/>
    <dgm:cxn modelId="{C4D25CBD-3F54-45CF-9357-2FDA7887A935}" type="presOf" srcId="{3780BEFE-09B6-4D6C-AD7B-BFE9A884D313}" destId="{6ED701E9-B6B5-4154-8412-43FF7AE0D39D}" srcOrd="0" destOrd="0" presId="urn:microsoft.com/office/officeart/2005/8/layout/radial6"/>
    <dgm:cxn modelId="{4E5F60BD-E2BE-4C4C-90C1-D261946E5AFB}" srcId="{38F6FC45-B639-40EF-9BB8-86B36DD93A82}" destId="{3780BEFE-09B6-4D6C-AD7B-BFE9A884D313}" srcOrd="4" destOrd="0" parTransId="{31C59550-17E0-4D20-9975-556E9D9E2878}" sibTransId="{BC188257-C6CD-4073-8DFE-C23CF78B4423}"/>
    <dgm:cxn modelId="{8243DAC4-0314-435F-9A83-3C738397ACCF}" type="presOf" srcId="{BC188257-C6CD-4073-8DFE-C23CF78B4423}" destId="{D2AD8F8D-A34A-40C7-8BD9-D5A0E5038247}" srcOrd="0" destOrd="0" presId="urn:microsoft.com/office/officeart/2005/8/layout/radial6"/>
    <dgm:cxn modelId="{510595C9-5F27-4BD9-AC5C-D529FB2E3E66}" type="presOf" srcId="{F6C9B045-F091-4E73-BE65-387DDCB1FD93}" destId="{4BE68145-A862-4E58-BCA8-28C1D2B9A152}" srcOrd="0" destOrd="0" presId="urn:microsoft.com/office/officeart/2005/8/layout/radial6"/>
    <dgm:cxn modelId="{861365D0-3B38-4786-91C9-028A405297E6}" type="presOf" srcId="{4A752C15-85F4-4CDF-8354-52C6221A1DD8}" destId="{C3CD4C31-9281-4BA5-928E-128C79BCCA7E}" srcOrd="0" destOrd="0" presId="urn:microsoft.com/office/officeart/2005/8/layout/radial6"/>
    <dgm:cxn modelId="{CE3F31E9-ADE9-4D32-83B2-D334AE9F4011}" type="presOf" srcId="{0FCB1A59-F11F-4284-AE2D-AEC2D333D3CB}" destId="{61957B5A-A683-4D1A-9C25-4A4B74890FC4}" srcOrd="0" destOrd="0" presId="urn:microsoft.com/office/officeart/2005/8/layout/radial6"/>
    <dgm:cxn modelId="{304EEFF4-E5E8-4881-B296-F004B1001960}" type="presOf" srcId="{703B0176-EE2F-4D86-89BE-07B4A31658E2}" destId="{386D0692-3DE6-4E2D-A61C-FF7BCDBCD41C}" srcOrd="0" destOrd="0" presId="urn:microsoft.com/office/officeart/2005/8/layout/radial6"/>
    <dgm:cxn modelId="{F95462A3-8837-4A20-93D5-FE2468DF1B81}" type="presParOf" srcId="{98098534-91BC-44AE-AA64-BC9E35D1F528}" destId="{03B9B73C-AB69-4226-92FC-0AC44F546336}" srcOrd="0" destOrd="0" presId="urn:microsoft.com/office/officeart/2005/8/layout/radial6"/>
    <dgm:cxn modelId="{90D95539-79A2-4A4B-91A9-4072D3CEA7D8}" type="presParOf" srcId="{98098534-91BC-44AE-AA64-BC9E35D1F528}" destId="{4BE68145-A862-4E58-BCA8-28C1D2B9A152}" srcOrd="1" destOrd="0" presId="urn:microsoft.com/office/officeart/2005/8/layout/radial6"/>
    <dgm:cxn modelId="{EBC5E9B4-CE9D-4908-908F-346A13148D9C}" type="presParOf" srcId="{98098534-91BC-44AE-AA64-BC9E35D1F528}" destId="{3400062E-F8C6-453C-965C-C4274A520585}" srcOrd="2" destOrd="0" presId="urn:microsoft.com/office/officeart/2005/8/layout/radial6"/>
    <dgm:cxn modelId="{800565C9-5D34-4A8A-BC95-AD1A5B877A67}" type="presParOf" srcId="{98098534-91BC-44AE-AA64-BC9E35D1F528}" destId="{C8765E2A-AD85-4269-9219-90E5D0EDC749}" srcOrd="3" destOrd="0" presId="urn:microsoft.com/office/officeart/2005/8/layout/radial6"/>
    <dgm:cxn modelId="{0578B437-B834-419B-B2A2-582EE19FD9C6}" type="presParOf" srcId="{98098534-91BC-44AE-AA64-BC9E35D1F528}" destId="{61957B5A-A683-4D1A-9C25-4A4B74890FC4}" srcOrd="4" destOrd="0" presId="urn:microsoft.com/office/officeart/2005/8/layout/radial6"/>
    <dgm:cxn modelId="{C7B1986A-301F-4C8D-8F39-3573FD3782C9}" type="presParOf" srcId="{98098534-91BC-44AE-AA64-BC9E35D1F528}" destId="{DF188D18-6D3D-41EF-A26D-4542CF2A9D98}" srcOrd="5" destOrd="0" presId="urn:microsoft.com/office/officeart/2005/8/layout/radial6"/>
    <dgm:cxn modelId="{B41F6631-6989-4A3B-BD18-ABF72A0DD6F7}" type="presParOf" srcId="{98098534-91BC-44AE-AA64-BC9E35D1F528}" destId="{A4E8F0AB-938E-4233-9A53-CF0E97AC9714}" srcOrd="6" destOrd="0" presId="urn:microsoft.com/office/officeart/2005/8/layout/radial6"/>
    <dgm:cxn modelId="{B6AD88E8-4E66-4F1A-AA90-9470CD47A96F}" type="presParOf" srcId="{98098534-91BC-44AE-AA64-BC9E35D1F528}" destId="{08E410F4-1F42-47C9-80E2-97581876D069}" srcOrd="7" destOrd="0" presId="urn:microsoft.com/office/officeart/2005/8/layout/radial6"/>
    <dgm:cxn modelId="{346BAF8A-7A98-41E1-900A-CB59C76839A3}" type="presParOf" srcId="{98098534-91BC-44AE-AA64-BC9E35D1F528}" destId="{4F661C8C-90AD-4388-9C46-B29ABBD084E4}" srcOrd="8" destOrd="0" presId="urn:microsoft.com/office/officeart/2005/8/layout/radial6"/>
    <dgm:cxn modelId="{ADA681C6-F7D2-4864-9269-4D0006679A3D}" type="presParOf" srcId="{98098534-91BC-44AE-AA64-BC9E35D1F528}" destId="{C3CD4C31-9281-4BA5-928E-128C79BCCA7E}" srcOrd="9" destOrd="0" presId="urn:microsoft.com/office/officeart/2005/8/layout/radial6"/>
    <dgm:cxn modelId="{E12F315E-380B-4BF2-A2FF-7EE19A00C054}" type="presParOf" srcId="{98098534-91BC-44AE-AA64-BC9E35D1F528}" destId="{C03CFA94-1C4F-4A9F-89DB-DBF6A759159A}" srcOrd="10" destOrd="0" presId="urn:microsoft.com/office/officeart/2005/8/layout/radial6"/>
    <dgm:cxn modelId="{71B20187-CD14-4FB7-A310-DE7203AB5030}" type="presParOf" srcId="{98098534-91BC-44AE-AA64-BC9E35D1F528}" destId="{C54E73B7-E6AE-4EA3-96A8-615D4A0433B6}" srcOrd="11" destOrd="0" presId="urn:microsoft.com/office/officeart/2005/8/layout/radial6"/>
    <dgm:cxn modelId="{D615AF6D-9FE0-46B8-8062-192C7F082860}" type="presParOf" srcId="{98098534-91BC-44AE-AA64-BC9E35D1F528}" destId="{386D0692-3DE6-4E2D-A61C-FF7BCDBCD41C}" srcOrd="12" destOrd="0" presId="urn:microsoft.com/office/officeart/2005/8/layout/radial6"/>
    <dgm:cxn modelId="{E42656A3-5403-45C2-A1A6-DE2CD789FC8B}" type="presParOf" srcId="{98098534-91BC-44AE-AA64-BC9E35D1F528}" destId="{6ED701E9-B6B5-4154-8412-43FF7AE0D39D}" srcOrd="13" destOrd="0" presId="urn:microsoft.com/office/officeart/2005/8/layout/radial6"/>
    <dgm:cxn modelId="{300D68A1-79A5-456E-ADFB-4C6A99CBF2F2}" type="presParOf" srcId="{98098534-91BC-44AE-AA64-BC9E35D1F528}" destId="{88797994-77AE-4185-951F-58EC0DCA5A7E}" srcOrd="14" destOrd="0" presId="urn:microsoft.com/office/officeart/2005/8/layout/radial6"/>
    <dgm:cxn modelId="{A6CD535F-838A-4056-8C26-B8C6D485D02C}" type="presParOf" srcId="{98098534-91BC-44AE-AA64-BC9E35D1F528}" destId="{D2AD8F8D-A34A-40C7-8BD9-D5A0E503824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D8F8D-A34A-40C7-8BD9-D5A0E5038247}">
      <dsp:nvSpPr>
        <dsp:cNvPr id="0" name=""/>
        <dsp:cNvSpPr/>
      </dsp:nvSpPr>
      <dsp:spPr>
        <a:xfrm>
          <a:off x="1833742" y="668065"/>
          <a:ext cx="4460515" cy="4460515"/>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6D0692-3DE6-4E2D-A61C-FF7BCDBCD41C}">
      <dsp:nvSpPr>
        <dsp:cNvPr id="0" name=""/>
        <dsp:cNvSpPr/>
      </dsp:nvSpPr>
      <dsp:spPr>
        <a:xfrm>
          <a:off x="1833742" y="668065"/>
          <a:ext cx="4460515" cy="4460515"/>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D4C31-9281-4BA5-928E-128C79BCCA7E}">
      <dsp:nvSpPr>
        <dsp:cNvPr id="0" name=""/>
        <dsp:cNvSpPr/>
      </dsp:nvSpPr>
      <dsp:spPr>
        <a:xfrm>
          <a:off x="1833742" y="668065"/>
          <a:ext cx="4460515" cy="4460515"/>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8F0AB-938E-4233-9A53-CF0E97AC9714}">
      <dsp:nvSpPr>
        <dsp:cNvPr id="0" name=""/>
        <dsp:cNvSpPr/>
      </dsp:nvSpPr>
      <dsp:spPr>
        <a:xfrm>
          <a:off x="1833742" y="668065"/>
          <a:ext cx="4460515" cy="4460515"/>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65E2A-AD85-4269-9219-90E5D0EDC749}">
      <dsp:nvSpPr>
        <dsp:cNvPr id="0" name=""/>
        <dsp:cNvSpPr/>
      </dsp:nvSpPr>
      <dsp:spPr>
        <a:xfrm>
          <a:off x="1833742" y="668065"/>
          <a:ext cx="4460515" cy="4460515"/>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9B73C-AB69-4226-92FC-0AC44F546336}">
      <dsp:nvSpPr>
        <dsp:cNvPr id="0" name=""/>
        <dsp:cNvSpPr/>
      </dsp:nvSpPr>
      <dsp:spPr>
        <a:xfrm>
          <a:off x="3038078" y="1872401"/>
          <a:ext cx="2051843" cy="20518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ISS Core Elements</a:t>
          </a:r>
        </a:p>
      </dsp:txBody>
      <dsp:txXfrm>
        <a:off x="3338563" y="2172886"/>
        <a:ext cx="1450873" cy="1450873"/>
      </dsp:txXfrm>
    </dsp:sp>
    <dsp:sp modelId="{4BE68145-A862-4E58-BCA8-28C1D2B9A152}">
      <dsp:nvSpPr>
        <dsp:cNvPr id="0" name=""/>
        <dsp:cNvSpPr/>
      </dsp:nvSpPr>
      <dsp:spPr>
        <a:xfrm>
          <a:off x="3345854" y="1626"/>
          <a:ext cx="1436290" cy="1436290"/>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Assessment of Need</a:t>
          </a:r>
        </a:p>
      </dsp:txBody>
      <dsp:txXfrm>
        <a:off x="3556194" y="211966"/>
        <a:ext cx="1015610" cy="1015610"/>
      </dsp:txXfrm>
    </dsp:sp>
    <dsp:sp modelId="{61957B5A-A683-4D1A-9C25-4A4B74890FC4}">
      <dsp:nvSpPr>
        <dsp:cNvPr id="0" name=""/>
        <dsp:cNvSpPr/>
      </dsp:nvSpPr>
      <dsp:spPr>
        <a:xfrm>
          <a:off x="5417780" y="1506968"/>
          <a:ext cx="1436290" cy="1436290"/>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Identification of Career Pathway </a:t>
          </a:r>
        </a:p>
      </dsp:txBody>
      <dsp:txXfrm>
        <a:off x="5628120" y="1717308"/>
        <a:ext cx="1015610" cy="1015610"/>
      </dsp:txXfrm>
    </dsp:sp>
    <dsp:sp modelId="{08E410F4-1F42-47C9-80E2-97581876D069}">
      <dsp:nvSpPr>
        <dsp:cNvPr id="0" name=""/>
        <dsp:cNvSpPr/>
      </dsp:nvSpPr>
      <dsp:spPr>
        <a:xfrm>
          <a:off x="4626375" y="3942663"/>
          <a:ext cx="1436290" cy="1436290"/>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Connection to WIOA Performance Indicators </a:t>
          </a:r>
        </a:p>
      </dsp:txBody>
      <dsp:txXfrm>
        <a:off x="4836715" y="4153003"/>
        <a:ext cx="1015610" cy="1015610"/>
      </dsp:txXfrm>
    </dsp:sp>
    <dsp:sp modelId="{C03CFA94-1C4F-4A9F-89DB-DBF6A759159A}">
      <dsp:nvSpPr>
        <dsp:cNvPr id="0" name=""/>
        <dsp:cNvSpPr/>
      </dsp:nvSpPr>
      <dsp:spPr>
        <a:xfrm>
          <a:off x="2065334" y="3942663"/>
          <a:ext cx="1436290" cy="1436290"/>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Planned and Actual WIOA Services</a:t>
          </a:r>
        </a:p>
      </dsp:txBody>
      <dsp:txXfrm>
        <a:off x="2275674" y="4153003"/>
        <a:ext cx="1015610" cy="1015610"/>
      </dsp:txXfrm>
    </dsp:sp>
    <dsp:sp modelId="{6ED701E9-B6B5-4154-8412-43FF7AE0D39D}">
      <dsp:nvSpPr>
        <dsp:cNvPr id="0" name=""/>
        <dsp:cNvSpPr/>
      </dsp:nvSpPr>
      <dsp:spPr>
        <a:xfrm>
          <a:off x="1273929" y="1506968"/>
          <a:ext cx="1436290" cy="1436290"/>
        </a:xfrm>
        <a:prstGeom prst="ellipse">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Referrals for Partner Services</a:t>
          </a:r>
        </a:p>
      </dsp:txBody>
      <dsp:txXfrm>
        <a:off x="1484269" y="1717308"/>
        <a:ext cx="1015610" cy="10156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AC22A-46A9-44BA-90AA-DA60BBCB7A1F}"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73003-51BB-41C0-9F3E-E8CA1F83DFF1}" type="slidenum">
              <a:rPr lang="en-US" smtClean="0"/>
              <a:t>‹#›</a:t>
            </a:fld>
            <a:endParaRPr lang="en-US"/>
          </a:p>
        </p:txBody>
      </p:sp>
    </p:spTree>
    <p:extLst>
      <p:ext uri="{BB962C8B-B14F-4D97-AF65-F5344CB8AC3E}">
        <p14:creationId xmlns:p14="http://schemas.microsoft.com/office/powerpoint/2010/main" val="87585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WIOA Title I Training Video Series.</a:t>
            </a:r>
          </a:p>
        </p:txBody>
      </p:sp>
      <p:sp>
        <p:nvSpPr>
          <p:cNvPr id="4" name="Slide Number Placeholder 3"/>
          <p:cNvSpPr>
            <a:spLocks noGrp="1"/>
          </p:cNvSpPr>
          <p:nvPr>
            <p:ph type="sldNum" sz="quarter" idx="5"/>
          </p:nvPr>
        </p:nvSpPr>
        <p:spPr/>
        <p:txBody>
          <a:bodyPr/>
          <a:lstStyle/>
          <a:p>
            <a:fld id="{BF673003-51BB-41C0-9F3E-E8CA1F83DFF1}" type="slidenum">
              <a:rPr lang="en-US" smtClean="0"/>
              <a:t>1</a:t>
            </a:fld>
            <a:endParaRPr lang="en-US"/>
          </a:p>
        </p:txBody>
      </p:sp>
    </p:spTree>
    <p:extLst>
      <p:ext uri="{BB962C8B-B14F-4D97-AF65-F5344CB8AC3E}">
        <p14:creationId xmlns:p14="http://schemas.microsoft.com/office/powerpoint/2010/main" val="115035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On page 1 of the ISS is a Comprehensive Assessment for assessing education and veterans status.  </a:t>
            </a:r>
          </a:p>
        </p:txBody>
      </p:sp>
      <p:sp>
        <p:nvSpPr>
          <p:cNvPr id="4" name="Slide Number Placeholder 3"/>
          <p:cNvSpPr>
            <a:spLocks noGrp="1"/>
          </p:cNvSpPr>
          <p:nvPr>
            <p:ph type="sldNum" sz="quarter" idx="5"/>
          </p:nvPr>
        </p:nvSpPr>
        <p:spPr/>
        <p:txBody>
          <a:bodyPr/>
          <a:lstStyle/>
          <a:p>
            <a:fld id="{BF673003-51BB-41C0-9F3E-E8CA1F83DFF1}" type="slidenum">
              <a:rPr lang="en-US" smtClean="0"/>
              <a:t>10</a:t>
            </a:fld>
            <a:endParaRPr lang="en-US"/>
          </a:p>
        </p:txBody>
      </p:sp>
    </p:spTree>
    <p:extLst>
      <p:ext uri="{BB962C8B-B14F-4D97-AF65-F5344CB8AC3E}">
        <p14:creationId xmlns:p14="http://schemas.microsoft.com/office/powerpoint/2010/main" val="2402669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Part I, on pages 2-3, the objective assessment includes an assessment of academic levels and occupational skills.  </a:t>
            </a:r>
          </a:p>
        </p:txBody>
      </p:sp>
      <p:sp>
        <p:nvSpPr>
          <p:cNvPr id="4" name="Slide Number Placeholder 3"/>
          <p:cNvSpPr>
            <a:spLocks noGrp="1"/>
          </p:cNvSpPr>
          <p:nvPr>
            <p:ph type="sldNum" sz="quarter" idx="5"/>
          </p:nvPr>
        </p:nvSpPr>
        <p:spPr/>
        <p:txBody>
          <a:bodyPr/>
          <a:lstStyle/>
          <a:p>
            <a:fld id="{BF673003-51BB-41C0-9F3E-E8CA1F83DFF1}" type="slidenum">
              <a:rPr lang="en-US" smtClean="0"/>
              <a:t>11</a:t>
            </a:fld>
            <a:endParaRPr lang="en-US"/>
          </a:p>
        </p:txBody>
      </p:sp>
    </p:spTree>
    <p:extLst>
      <p:ext uri="{BB962C8B-B14F-4D97-AF65-F5344CB8AC3E}">
        <p14:creationId xmlns:p14="http://schemas.microsoft.com/office/powerpoint/2010/main" val="383689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Part II, on pages 3-4, service needs includes an assessment of supportive service needs, financial needs, and disabilities assessment.</a:t>
            </a:r>
          </a:p>
        </p:txBody>
      </p:sp>
      <p:sp>
        <p:nvSpPr>
          <p:cNvPr id="4" name="Slide Number Placeholder 3"/>
          <p:cNvSpPr>
            <a:spLocks noGrp="1"/>
          </p:cNvSpPr>
          <p:nvPr>
            <p:ph type="sldNum" sz="quarter" idx="5"/>
          </p:nvPr>
        </p:nvSpPr>
        <p:spPr/>
        <p:txBody>
          <a:bodyPr/>
          <a:lstStyle/>
          <a:p>
            <a:fld id="{BF673003-51BB-41C0-9F3E-E8CA1F83DFF1}" type="slidenum">
              <a:rPr lang="en-US" smtClean="0"/>
              <a:t>12</a:t>
            </a:fld>
            <a:endParaRPr lang="en-US"/>
          </a:p>
        </p:txBody>
      </p:sp>
    </p:spTree>
    <p:extLst>
      <p:ext uri="{BB962C8B-B14F-4D97-AF65-F5344CB8AC3E}">
        <p14:creationId xmlns:p14="http://schemas.microsoft.com/office/powerpoint/2010/main" val="7127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addition to recording individual assessment results, the ISS includes an objective assessment summary in Part IV on page 4 of the template for tying together and integrating assessment results.</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13</a:t>
            </a:fld>
            <a:endParaRPr lang="en-US"/>
          </a:p>
        </p:txBody>
      </p:sp>
    </p:spTree>
    <p:extLst>
      <p:ext uri="{BB962C8B-B14F-4D97-AF65-F5344CB8AC3E}">
        <p14:creationId xmlns:p14="http://schemas.microsoft.com/office/powerpoint/2010/main" val="72554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key element of an ISS is the identification of a specific career pathway – a pathway that includes high-quality education, training, and other services connected to specific education and employment goals.</a:t>
            </a:r>
          </a:p>
          <a:p>
            <a:pPr marL="171450" indent="-171450">
              <a:buFont typeface="Arial" panose="020B0604020202020204" pitchFamily="34" charset="0"/>
              <a:buChar char="•"/>
            </a:pPr>
            <a:r>
              <a:rPr lang="en-US" b="0" dirty="0"/>
              <a:t>A career pathway should align with in-demand occupations in the state and your local region</a:t>
            </a:r>
          </a:p>
          <a:p>
            <a:pPr marL="171450" indent="-171450">
              <a:buFont typeface="Arial" panose="020B0604020202020204" pitchFamily="34" charset="0"/>
              <a:buChar char="•"/>
            </a:pPr>
            <a:r>
              <a:rPr lang="en-US" b="0" dirty="0"/>
              <a:t>It should include preparation that poises a young person for success along a full range of education options</a:t>
            </a:r>
          </a:p>
          <a:p>
            <a:pPr marL="171450" indent="-171450">
              <a:buFont typeface="Arial" panose="020B0604020202020204" pitchFamily="34" charset="0"/>
              <a:buChar char="•"/>
            </a:pPr>
            <a:r>
              <a:rPr lang="en-US" dirty="0"/>
              <a:t>It should include targeted counseling support</a:t>
            </a:r>
          </a:p>
          <a:p>
            <a:pPr marL="171450" indent="-171450">
              <a:buFont typeface="Arial" panose="020B0604020202020204" pitchFamily="34" charset="0"/>
              <a:buChar char="•"/>
            </a:pPr>
            <a:r>
              <a:rPr lang="en-US" dirty="0"/>
              <a:t>As well as both education and work-based learning opportunities</a:t>
            </a:r>
          </a:p>
          <a:p>
            <a:pPr marL="171450" indent="-171450">
              <a:buFont typeface="Arial" panose="020B0604020202020204" pitchFamily="34" charset="0"/>
              <a:buChar char="•"/>
            </a:pPr>
            <a:r>
              <a:rPr lang="en-US" dirty="0"/>
              <a:t>A career pathway should include a set of services that are individualized and coordinated</a:t>
            </a:r>
          </a:p>
          <a:p>
            <a:pPr marL="171450" indent="-171450">
              <a:buFont typeface="Arial" panose="020B0604020202020204" pitchFamily="34" charset="0"/>
              <a:buChar char="•"/>
            </a:pPr>
            <a:r>
              <a:rPr lang="en-US" dirty="0"/>
              <a:t>It must offer opportunities for meeting educational outcomes</a:t>
            </a:r>
          </a:p>
          <a:p>
            <a:pPr marL="171450" indent="-171450">
              <a:buFont typeface="Arial" panose="020B0604020202020204" pitchFamily="34" charset="0"/>
              <a:buChar char="•"/>
            </a:pPr>
            <a:r>
              <a:rPr lang="en-US" b="0" dirty="0"/>
              <a:t>As well as specific connection to entry into an occupation or occupational cluster</a:t>
            </a:r>
          </a:p>
        </p:txBody>
      </p:sp>
      <p:sp>
        <p:nvSpPr>
          <p:cNvPr id="4" name="Slide Number Placeholder 3"/>
          <p:cNvSpPr>
            <a:spLocks noGrp="1"/>
          </p:cNvSpPr>
          <p:nvPr>
            <p:ph type="sldNum" sz="quarter" idx="5"/>
          </p:nvPr>
        </p:nvSpPr>
        <p:spPr/>
        <p:txBody>
          <a:bodyPr/>
          <a:lstStyle/>
          <a:p>
            <a:fld id="{BF673003-51BB-41C0-9F3E-E8CA1F83DFF1}" type="slidenum">
              <a:rPr lang="en-US" smtClean="0"/>
              <a:t>14</a:t>
            </a:fld>
            <a:endParaRPr lang="en-US"/>
          </a:p>
        </p:txBody>
      </p:sp>
    </p:spTree>
    <p:extLst>
      <p:ext uri="{BB962C8B-B14F-4D97-AF65-F5344CB8AC3E}">
        <p14:creationId xmlns:p14="http://schemas.microsoft.com/office/powerpoint/2010/main" val="2969514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ISS should also include connection to specific WIOA performance indicators, including specific measurable skill gains, c</a:t>
            </a:r>
            <a:r>
              <a:rPr lang="en-US" b="0" dirty="0"/>
              <a:t>redential attainment, o</a:t>
            </a:r>
            <a:r>
              <a:rPr lang="en-US" dirty="0"/>
              <a:t>r education and/or employment placement</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15</a:t>
            </a:fld>
            <a:endParaRPr lang="en-US"/>
          </a:p>
        </p:txBody>
      </p:sp>
    </p:spTree>
    <p:extLst>
      <p:ext uri="{BB962C8B-B14F-4D97-AF65-F5344CB8AC3E}">
        <p14:creationId xmlns:p14="http://schemas.microsoft.com/office/powerpoint/2010/main" val="66021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Career pathways and performance indicators tie specifically to Part III of the ISS.</a:t>
            </a:r>
          </a:p>
        </p:txBody>
      </p:sp>
      <p:sp>
        <p:nvSpPr>
          <p:cNvPr id="4" name="Slide Number Placeholder 3"/>
          <p:cNvSpPr>
            <a:spLocks noGrp="1"/>
          </p:cNvSpPr>
          <p:nvPr>
            <p:ph type="sldNum" sz="quarter" idx="5"/>
          </p:nvPr>
        </p:nvSpPr>
        <p:spPr/>
        <p:txBody>
          <a:bodyPr/>
          <a:lstStyle/>
          <a:p>
            <a:fld id="{BF673003-51BB-41C0-9F3E-E8CA1F83DFF1}" type="slidenum">
              <a:rPr lang="en-US" smtClean="0"/>
              <a:t>16</a:t>
            </a:fld>
            <a:endParaRPr lang="en-US"/>
          </a:p>
        </p:txBody>
      </p:sp>
    </p:spTree>
    <p:extLst>
      <p:ext uri="{BB962C8B-B14F-4D97-AF65-F5344CB8AC3E}">
        <p14:creationId xmlns:p14="http://schemas.microsoft.com/office/powerpoint/2010/main" val="212700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fourth critical component of the ISS is the identification and documentation of specific program elements that are part of a young person’s service strategy.  </a:t>
            </a:r>
          </a:p>
        </p:txBody>
      </p:sp>
      <p:sp>
        <p:nvSpPr>
          <p:cNvPr id="4" name="Slide Number Placeholder 3"/>
          <p:cNvSpPr>
            <a:spLocks noGrp="1"/>
          </p:cNvSpPr>
          <p:nvPr>
            <p:ph type="sldNum" sz="quarter" idx="5"/>
          </p:nvPr>
        </p:nvSpPr>
        <p:spPr/>
        <p:txBody>
          <a:bodyPr/>
          <a:lstStyle/>
          <a:p>
            <a:fld id="{BF673003-51BB-41C0-9F3E-E8CA1F83DFF1}" type="slidenum">
              <a:rPr lang="en-US" smtClean="0"/>
              <a:t>17</a:t>
            </a:fld>
            <a:endParaRPr lang="en-US"/>
          </a:p>
        </p:txBody>
      </p:sp>
    </p:spTree>
    <p:extLst>
      <p:ext uri="{BB962C8B-B14F-4D97-AF65-F5344CB8AC3E}">
        <p14:creationId xmlns:p14="http://schemas.microsoft.com/office/powerpoint/2010/main" val="4238718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program elements should tie explicitly to the results of assessments, and the career pathway and performance indicators that have been identified.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program elements should be available to each youth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youth’s ISS should include program elements that are appropriate for them based on identified needs and interests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a youth’s service strategy does not need to include all 14 program elements, it should include multiple program elements.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addition, follow-up services specifically should be offered and provided for at least 12 months following exit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18</a:t>
            </a:fld>
            <a:endParaRPr lang="en-US"/>
          </a:p>
        </p:txBody>
      </p:sp>
    </p:spTree>
    <p:extLst>
      <p:ext uri="{BB962C8B-B14F-4D97-AF65-F5344CB8AC3E}">
        <p14:creationId xmlns:p14="http://schemas.microsoft.com/office/powerpoint/2010/main" val="742515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the provision of specific funded program elements allowable in follow-up (including LMI, post-secondary prep, adult mentoring, financial literacy, and supportive services)</a:t>
            </a:r>
          </a:p>
        </p:txBody>
      </p:sp>
      <p:sp>
        <p:nvSpPr>
          <p:cNvPr id="4" name="Slide Number Placeholder 3"/>
          <p:cNvSpPr>
            <a:spLocks noGrp="1"/>
          </p:cNvSpPr>
          <p:nvPr>
            <p:ph type="sldNum" sz="quarter" idx="5"/>
          </p:nvPr>
        </p:nvSpPr>
        <p:spPr/>
        <p:txBody>
          <a:bodyPr/>
          <a:lstStyle/>
          <a:p>
            <a:fld id="{BF673003-51BB-41C0-9F3E-E8CA1F83DFF1}" type="slidenum">
              <a:rPr lang="en-US" smtClean="0"/>
              <a:t>19</a:t>
            </a:fld>
            <a:endParaRPr lang="en-US"/>
          </a:p>
        </p:txBody>
      </p:sp>
    </p:spTree>
    <p:extLst>
      <p:ext uri="{BB962C8B-B14F-4D97-AF65-F5344CB8AC3E}">
        <p14:creationId xmlns:p14="http://schemas.microsoft.com/office/powerpoint/2010/main" val="106292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series focuses on seven specific topics that are key to successful implementation of WIOA programs.  This training focuses specifically on the development and use of Individual Service Strategies in youth programs.</a:t>
            </a:r>
          </a:p>
        </p:txBody>
      </p:sp>
      <p:sp>
        <p:nvSpPr>
          <p:cNvPr id="4" name="Slide Number Placeholder 3"/>
          <p:cNvSpPr>
            <a:spLocks noGrp="1"/>
          </p:cNvSpPr>
          <p:nvPr>
            <p:ph type="sldNum" sz="quarter" idx="5"/>
          </p:nvPr>
        </p:nvSpPr>
        <p:spPr/>
        <p:txBody>
          <a:bodyPr/>
          <a:lstStyle/>
          <a:p>
            <a:fld id="{BF673003-51BB-41C0-9F3E-E8CA1F83DFF1}" type="slidenum">
              <a:rPr lang="en-US" smtClean="0"/>
              <a:t>2</a:t>
            </a:fld>
            <a:endParaRPr lang="en-US"/>
          </a:p>
        </p:txBody>
      </p:sp>
    </p:spTree>
    <p:extLst>
      <p:ext uri="{BB962C8B-B14F-4D97-AF65-F5344CB8AC3E}">
        <p14:creationId xmlns:p14="http://schemas.microsoft.com/office/powerpoint/2010/main" val="1645679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specific program elements that are planned and in which youth actually engage are included in Part VI and VII of the ISS.  </a:t>
            </a:r>
          </a:p>
        </p:txBody>
      </p:sp>
      <p:sp>
        <p:nvSpPr>
          <p:cNvPr id="4" name="Slide Number Placeholder 3"/>
          <p:cNvSpPr>
            <a:spLocks noGrp="1"/>
          </p:cNvSpPr>
          <p:nvPr>
            <p:ph type="sldNum" sz="quarter" idx="5"/>
          </p:nvPr>
        </p:nvSpPr>
        <p:spPr/>
        <p:txBody>
          <a:bodyPr/>
          <a:lstStyle/>
          <a:p>
            <a:fld id="{BF673003-51BB-41C0-9F3E-E8CA1F83DFF1}" type="slidenum">
              <a:rPr lang="en-US" smtClean="0"/>
              <a:t>20</a:t>
            </a:fld>
            <a:endParaRPr lang="en-US"/>
          </a:p>
        </p:txBody>
      </p:sp>
    </p:spTree>
    <p:extLst>
      <p:ext uri="{BB962C8B-B14F-4D97-AF65-F5344CB8AC3E}">
        <p14:creationId xmlns:p14="http://schemas.microsoft.com/office/powerpoint/2010/main" val="1189261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VI highlights each of the program elements and offers space for documenting service start and end dates, indicating successful completion of the program elements, as well as action steps and comments.</a:t>
            </a:r>
          </a:p>
        </p:txBody>
      </p:sp>
      <p:sp>
        <p:nvSpPr>
          <p:cNvPr id="4" name="Slide Number Placeholder 3"/>
          <p:cNvSpPr>
            <a:spLocks noGrp="1"/>
          </p:cNvSpPr>
          <p:nvPr>
            <p:ph type="sldNum" sz="quarter" idx="5"/>
          </p:nvPr>
        </p:nvSpPr>
        <p:spPr/>
        <p:txBody>
          <a:bodyPr/>
          <a:lstStyle/>
          <a:p>
            <a:fld id="{BF673003-51BB-41C0-9F3E-E8CA1F83DFF1}" type="slidenum">
              <a:rPr lang="en-US" smtClean="0"/>
              <a:t>21</a:t>
            </a:fld>
            <a:endParaRPr lang="en-US"/>
          </a:p>
        </p:txBody>
      </p:sp>
    </p:spTree>
    <p:extLst>
      <p:ext uri="{BB962C8B-B14F-4D97-AF65-F5344CB8AC3E}">
        <p14:creationId xmlns:p14="http://schemas.microsoft.com/office/powerpoint/2010/main" val="2643618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VII of the ISS also includes the opportunity to highlight an overarching program objective of a young person’s service strategy.</a:t>
            </a:r>
          </a:p>
        </p:txBody>
      </p:sp>
      <p:sp>
        <p:nvSpPr>
          <p:cNvPr id="4" name="Slide Number Placeholder 3"/>
          <p:cNvSpPr>
            <a:spLocks noGrp="1"/>
          </p:cNvSpPr>
          <p:nvPr>
            <p:ph type="sldNum" sz="quarter" idx="5"/>
          </p:nvPr>
        </p:nvSpPr>
        <p:spPr/>
        <p:txBody>
          <a:bodyPr/>
          <a:lstStyle/>
          <a:p>
            <a:fld id="{BF673003-51BB-41C0-9F3E-E8CA1F83DFF1}" type="slidenum">
              <a:rPr lang="en-US" smtClean="0"/>
              <a:t>22</a:t>
            </a:fld>
            <a:endParaRPr lang="en-US"/>
          </a:p>
        </p:txBody>
      </p:sp>
    </p:spTree>
    <p:extLst>
      <p:ext uri="{BB962C8B-B14F-4D97-AF65-F5344CB8AC3E}">
        <p14:creationId xmlns:p14="http://schemas.microsoft.com/office/powerpoint/2010/main" val="102935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an ISS should also include referrals for partner services.  A couple notes about referrals for partner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some cases a young person may gain access to a program element through a referral rather than as a funded service.  This allowed and encouraged.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service strategy should leverage resources from other local programs who may be able to offer specific program elements without funding through WIOA.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these cases, the local Workforce Development Board should have specific MOUs in place with partner organizations to ensure the program element will be offered.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the local board should ensure that program elements offered from different partners are still integrated with other services and ensure a connected and coordinated experience for a young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23</a:t>
            </a:fld>
            <a:endParaRPr lang="en-US"/>
          </a:p>
        </p:txBody>
      </p:sp>
    </p:spTree>
    <p:extLst>
      <p:ext uri="{BB962C8B-B14F-4D97-AF65-F5344CB8AC3E}">
        <p14:creationId xmlns:p14="http://schemas.microsoft.com/office/powerpoint/2010/main" val="1360002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Referrals to Partner Services are documented in Part V of the ISS.</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24</a:t>
            </a:fld>
            <a:endParaRPr lang="en-US"/>
          </a:p>
        </p:txBody>
      </p:sp>
    </p:spTree>
    <p:extLst>
      <p:ext uri="{BB962C8B-B14F-4D97-AF65-F5344CB8AC3E}">
        <p14:creationId xmlns:p14="http://schemas.microsoft.com/office/powerpoint/2010/main" val="4022739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components of the ISS, NJDOL’s policy also highlights specific guidance for development and use of the ISS.</a:t>
            </a:r>
          </a:p>
          <a:p>
            <a:pPr marL="171450" indent="-171450">
              <a:buFont typeface="Arial" panose="020B0604020202020204" pitchFamily="34" charset="0"/>
              <a:buChar char="•"/>
            </a:pPr>
            <a:r>
              <a:rPr lang="en-US" dirty="0"/>
              <a:t>An ISS must reflect the unique needs of each participant – they should be individualized based on the needs and interests of each young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ISS should be signed by the youth worker and participant.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Additionally, an ISS should be reviewed periodically, at least every 6 months, to revisit plans and also ensure ongoing documentation of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ISS may also require updates because of changes or significant events in a youth’s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Critical to the development on an ISS is the active engagement of a young person in the development of their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Additionally, an ISS should be shared with all program providers, it should be the basis for planning and documentation across all of the partners supporting and serving a young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25</a:t>
            </a:fld>
            <a:endParaRPr lang="en-US"/>
          </a:p>
        </p:txBody>
      </p:sp>
    </p:spTree>
    <p:extLst>
      <p:ext uri="{BB962C8B-B14F-4D97-AF65-F5344CB8AC3E}">
        <p14:creationId xmlns:p14="http://schemas.microsoft.com/office/powerpoint/2010/main" val="2443198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introduction to the ISS.  The Part II training video for ISS provides specific details about how the ISS can be entered in AOSOS.  Furthermore,  additional resources including NJDOL’s policies and a series of training tutorials on AOSOS may help to augment knowledge of concepts highlighted in this training.  If you don’t have access to these materials or have any additional questions, don’t hesitate to reach out to us at WIOApolicy@dol.nj.gov</a:t>
            </a:r>
          </a:p>
        </p:txBody>
      </p:sp>
      <p:sp>
        <p:nvSpPr>
          <p:cNvPr id="4" name="Slide Number Placeholder 3"/>
          <p:cNvSpPr>
            <a:spLocks noGrp="1"/>
          </p:cNvSpPr>
          <p:nvPr>
            <p:ph type="sldNum" sz="quarter" idx="5"/>
          </p:nvPr>
        </p:nvSpPr>
        <p:spPr/>
        <p:txBody>
          <a:bodyPr/>
          <a:lstStyle/>
          <a:p>
            <a:fld id="{BF673003-51BB-41C0-9F3E-E8CA1F83DFF1}" type="slidenum">
              <a:rPr lang="en-US" smtClean="0"/>
              <a:t>26</a:t>
            </a:fld>
            <a:endParaRPr lang="en-US"/>
          </a:p>
        </p:txBody>
      </p:sp>
    </p:spTree>
    <p:extLst>
      <p:ext uri="{BB962C8B-B14F-4D97-AF65-F5344CB8AC3E}">
        <p14:creationId xmlns:p14="http://schemas.microsoft.com/office/powerpoint/2010/main" val="32697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ISS serves as a roadmap for youth experiences in WIOA youth programs, offering the standards for assessment, development of a service strategy, documentation of that service strategy, as well as the achievement of outcomes</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3</a:t>
            </a:fld>
            <a:endParaRPr lang="en-US"/>
          </a:p>
        </p:txBody>
      </p:sp>
    </p:spTree>
    <p:extLst>
      <p:ext uri="{BB962C8B-B14F-4D97-AF65-F5344CB8AC3E}">
        <p14:creationId xmlns:p14="http://schemas.microsoft.com/office/powerpoint/2010/main" val="313069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find New Jersey’s ISS policy in the Workforce Professional Resources section of the NJ WIOA website.  </a:t>
            </a:r>
          </a:p>
        </p:txBody>
      </p:sp>
      <p:sp>
        <p:nvSpPr>
          <p:cNvPr id="4" name="Slide Number Placeholder 3"/>
          <p:cNvSpPr>
            <a:spLocks noGrp="1"/>
          </p:cNvSpPr>
          <p:nvPr>
            <p:ph type="sldNum" sz="quarter" idx="5"/>
          </p:nvPr>
        </p:nvSpPr>
        <p:spPr/>
        <p:txBody>
          <a:bodyPr/>
          <a:lstStyle/>
          <a:p>
            <a:fld id="{BF673003-51BB-41C0-9F3E-E8CA1F83DFF1}" type="slidenum">
              <a:rPr lang="en-US" smtClean="0"/>
              <a:t>4</a:t>
            </a:fld>
            <a:endParaRPr lang="en-US"/>
          </a:p>
        </p:txBody>
      </p:sp>
    </p:spTree>
    <p:extLst>
      <p:ext uri="{BB962C8B-B14F-4D97-AF65-F5344CB8AC3E}">
        <p14:creationId xmlns:p14="http://schemas.microsoft.com/office/powerpoint/2010/main" val="195248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policies that have been issued by NJDOL are available in the NJ Workforce Innovation Notices section.  </a:t>
            </a:r>
          </a:p>
        </p:txBody>
      </p:sp>
      <p:sp>
        <p:nvSpPr>
          <p:cNvPr id="4" name="Slide Number Placeholder 3"/>
          <p:cNvSpPr>
            <a:spLocks noGrp="1"/>
          </p:cNvSpPr>
          <p:nvPr>
            <p:ph type="sldNum" sz="quarter" idx="5"/>
          </p:nvPr>
        </p:nvSpPr>
        <p:spPr/>
        <p:txBody>
          <a:bodyPr/>
          <a:lstStyle/>
          <a:p>
            <a:fld id="{BF673003-51BB-41C0-9F3E-E8CA1F83DFF1}" type="slidenum">
              <a:rPr lang="en-US" smtClean="0"/>
              <a:t>5</a:t>
            </a:fld>
            <a:endParaRPr lang="en-US"/>
          </a:p>
        </p:txBody>
      </p:sp>
    </p:spTree>
    <p:extLst>
      <p:ext uri="{BB962C8B-B14F-4D97-AF65-F5344CB8AC3E}">
        <p14:creationId xmlns:p14="http://schemas.microsoft.com/office/powerpoint/2010/main" val="297197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Including specifically the ISS policy, WD-PY19-7</a:t>
            </a:r>
          </a:p>
        </p:txBody>
      </p:sp>
      <p:sp>
        <p:nvSpPr>
          <p:cNvPr id="4" name="Slide Number Placeholder 3"/>
          <p:cNvSpPr>
            <a:spLocks noGrp="1"/>
          </p:cNvSpPr>
          <p:nvPr>
            <p:ph type="sldNum" sz="quarter" idx="5"/>
          </p:nvPr>
        </p:nvSpPr>
        <p:spPr/>
        <p:txBody>
          <a:bodyPr/>
          <a:lstStyle/>
          <a:p>
            <a:fld id="{BF673003-51BB-41C0-9F3E-E8CA1F83DFF1}" type="slidenum">
              <a:rPr lang="en-US" smtClean="0"/>
              <a:t>6</a:t>
            </a:fld>
            <a:endParaRPr lang="en-US"/>
          </a:p>
        </p:txBody>
      </p:sp>
    </p:spTree>
    <p:extLst>
      <p:ext uri="{BB962C8B-B14F-4D97-AF65-F5344CB8AC3E}">
        <p14:creationId xmlns:p14="http://schemas.microsoft.com/office/powerpoint/2010/main" val="176150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policy highlights five core elements that should be part of an ISS – and are included in the state’s ISS Template. These include assessment of need, identification of career pathway, connection to WIOA performance indicators, planned and actual WIOA services, as well as referrals to partner services. In addition, this policy lays out specific expectations about plan development and use.  We’ll spend the rest of this training video diving into more details around these core areas.</a:t>
            </a:r>
          </a:p>
        </p:txBody>
      </p:sp>
      <p:sp>
        <p:nvSpPr>
          <p:cNvPr id="4" name="Slide Number Placeholder 3"/>
          <p:cNvSpPr>
            <a:spLocks noGrp="1"/>
          </p:cNvSpPr>
          <p:nvPr>
            <p:ph type="sldNum" sz="quarter" idx="5"/>
          </p:nvPr>
        </p:nvSpPr>
        <p:spPr/>
        <p:txBody>
          <a:bodyPr/>
          <a:lstStyle/>
          <a:p>
            <a:fld id="{BF673003-51BB-41C0-9F3E-E8CA1F83DFF1}" type="slidenum">
              <a:rPr lang="en-US" smtClean="0"/>
              <a:t>7</a:t>
            </a:fld>
            <a:endParaRPr lang="en-US"/>
          </a:p>
        </p:txBody>
      </p:sp>
    </p:spTree>
    <p:extLst>
      <p:ext uri="{BB962C8B-B14F-4D97-AF65-F5344CB8AC3E}">
        <p14:creationId xmlns:p14="http://schemas.microsoft.com/office/powerpoint/2010/main" val="395340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development of an ISS starts with the assessment of a young person’s needs and interests.  This assessment should include a review of academic skills, occupational skills, and supportive service needs. Academic assessments must includes a review of youth’s basic skills – usually through the CASAS test; if a youth has engaged in academic assessments recently, these can be used to assess academic levels. Occupational skills should include occupational skill assessments, reviews of prior work experience, employability assessments, and assessments of career interests and aptitudes.  In addition, assessments should include a review of supportive service needs and developmental needs (including identification of accommodations for disabilities)</a:t>
            </a:r>
          </a:p>
        </p:txBody>
      </p:sp>
      <p:sp>
        <p:nvSpPr>
          <p:cNvPr id="4" name="Slide Number Placeholder 3"/>
          <p:cNvSpPr>
            <a:spLocks noGrp="1"/>
          </p:cNvSpPr>
          <p:nvPr>
            <p:ph type="sldNum" sz="quarter" idx="5"/>
          </p:nvPr>
        </p:nvSpPr>
        <p:spPr/>
        <p:txBody>
          <a:bodyPr/>
          <a:lstStyle/>
          <a:p>
            <a:fld id="{BF673003-51BB-41C0-9F3E-E8CA1F83DFF1}" type="slidenum">
              <a:rPr lang="en-US" smtClean="0"/>
              <a:t>8</a:t>
            </a:fld>
            <a:endParaRPr lang="en-US"/>
          </a:p>
        </p:txBody>
      </p:sp>
    </p:spTree>
    <p:extLst>
      <p:ext uri="{BB962C8B-B14F-4D97-AF65-F5344CB8AC3E}">
        <p14:creationId xmlns:p14="http://schemas.microsoft.com/office/powerpoint/2010/main" val="221150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These assessments of need tie specifically to the introduction and Parts I, II and IV of the state’s ISS template. </a:t>
            </a:r>
          </a:p>
        </p:txBody>
      </p:sp>
      <p:sp>
        <p:nvSpPr>
          <p:cNvPr id="4" name="Slide Number Placeholder 3"/>
          <p:cNvSpPr>
            <a:spLocks noGrp="1"/>
          </p:cNvSpPr>
          <p:nvPr>
            <p:ph type="sldNum" sz="quarter" idx="5"/>
          </p:nvPr>
        </p:nvSpPr>
        <p:spPr/>
        <p:txBody>
          <a:bodyPr/>
          <a:lstStyle/>
          <a:p>
            <a:fld id="{BF673003-51BB-41C0-9F3E-E8CA1F83DFF1}" type="slidenum">
              <a:rPr lang="en-US" smtClean="0"/>
              <a:t>9</a:t>
            </a:fld>
            <a:endParaRPr lang="en-US"/>
          </a:p>
        </p:txBody>
      </p:sp>
    </p:spTree>
    <p:extLst>
      <p:ext uri="{BB962C8B-B14F-4D97-AF65-F5344CB8AC3E}">
        <p14:creationId xmlns:p14="http://schemas.microsoft.com/office/powerpoint/2010/main" val="72554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93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074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386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3735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6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3632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5/10/2021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7633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157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943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5/10/2021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8708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9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5/10/2021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3437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owork.dol.state.nj.us/aosostrainingmaterials/_layouts/15/start.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nj.gov/labor/wioa/re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E3D3-B387-46F6-B2E2-BF1A9F218A93}"/>
              </a:ext>
            </a:extLst>
          </p:cNvPr>
          <p:cNvSpPr>
            <a:spLocks noGrp="1"/>
          </p:cNvSpPr>
          <p:nvPr>
            <p:ph type="ctrTitle"/>
          </p:nvPr>
        </p:nvSpPr>
        <p:spPr/>
        <p:txBody>
          <a:bodyPr/>
          <a:lstStyle/>
          <a:p>
            <a:r>
              <a:rPr lang="en-US" dirty="0"/>
              <a:t>Individual Service Strategy (ISS) – WIOA Youth (Part I)</a:t>
            </a:r>
          </a:p>
        </p:txBody>
      </p:sp>
      <p:sp>
        <p:nvSpPr>
          <p:cNvPr id="3" name="Subtitle 2">
            <a:extLst>
              <a:ext uri="{FF2B5EF4-FFF2-40B4-BE49-F238E27FC236}">
                <a16:creationId xmlns:a16="http://schemas.microsoft.com/office/drawing/2014/main" id="{BAAEFC9C-470A-40FB-9979-1E88A3866D6B}"/>
              </a:ext>
            </a:extLst>
          </p:cNvPr>
          <p:cNvSpPr>
            <a:spLocks noGrp="1"/>
          </p:cNvSpPr>
          <p:nvPr>
            <p:ph type="subTitle" idx="1"/>
          </p:nvPr>
        </p:nvSpPr>
        <p:spPr/>
        <p:txBody>
          <a:bodyPr/>
          <a:lstStyle/>
          <a:p>
            <a:r>
              <a:rPr lang="en-US" dirty="0"/>
              <a:t>WIOA TITLE I TRAINING VIDEO SERIES – march 2021</a:t>
            </a:r>
          </a:p>
        </p:txBody>
      </p:sp>
      <p:pic>
        <p:nvPicPr>
          <p:cNvPr id="5" name="Picture 4">
            <a:extLst>
              <a:ext uri="{FF2B5EF4-FFF2-40B4-BE49-F238E27FC236}">
                <a16:creationId xmlns:a16="http://schemas.microsoft.com/office/drawing/2014/main" id="{4AE6535B-70C1-4530-B6A9-211715E720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30454"/>
            <a:ext cx="2743200" cy="1828800"/>
          </a:xfrm>
          <a:prstGeom prst="rect">
            <a:avLst/>
          </a:prstGeom>
        </p:spPr>
      </p:pic>
    </p:spTree>
    <p:extLst>
      <p:ext uri="{BB962C8B-B14F-4D97-AF65-F5344CB8AC3E}">
        <p14:creationId xmlns:p14="http://schemas.microsoft.com/office/powerpoint/2010/main" val="4188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Assessment of Need </a:t>
            </a:r>
            <a:r>
              <a:rPr lang="en-US" sz="4000" b="1" dirty="0">
                <a:sym typeface="Wingdings" panose="05000000000000000000" pitchFamily="2" charset="2"/>
              </a:rPr>
              <a:t> Intro</a:t>
            </a:r>
            <a:endParaRPr lang="en-US" sz="4000" b="1" dirty="0"/>
          </a:p>
        </p:txBody>
      </p:sp>
      <p:pic>
        <p:nvPicPr>
          <p:cNvPr id="2" name="Picture 1">
            <a:extLst>
              <a:ext uri="{FF2B5EF4-FFF2-40B4-BE49-F238E27FC236}">
                <a16:creationId xmlns:a16="http://schemas.microsoft.com/office/drawing/2014/main" id="{4894E320-93FE-4063-8E7B-F0B58E46A4E2}"/>
              </a:ext>
            </a:extLst>
          </p:cNvPr>
          <p:cNvPicPr>
            <a:picLocks noChangeAspect="1"/>
          </p:cNvPicPr>
          <p:nvPr/>
        </p:nvPicPr>
        <p:blipFill>
          <a:blip r:embed="rId3"/>
          <a:stretch>
            <a:fillRect/>
          </a:stretch>
        </p:blipFill>
        <p:spPr>
          <a:xfrm>
            <a:off x="4529717" y="1498454"/>
            <a:ext cx="6429854" cy="4524712"/>
          </a:xfrm>
          <a:prstGeom prst="rect">
            <a:avLst/>
          </a:prstGeom>
          <a:ln>
            <a:solidFill>
              <a:schemeClr val="bg1">
                <a:lumMod val="50000"/>
              </a:schemeClr>
            </a:solidFill>
          </a:ln>
        </p:spPr>
      </p:pic>
      <p:sp>
        <p:nvSpPr>
          <p:cNvPr id="14" name="Rectangle 13">
            <a:extLst>
              <a:ext uri="{FF2B5EF4-FFF2-40B4-BE49-F238E27FC236}">
                <a16:creationId xmlns:a16="http://schemas.microsoft.com/office/drawing/2014/main" id="{1023C14F-6F52-44A3-BF30-D13F9C3EE426}"/>
              </a:ext>
            </a:extLst>
          </p:cNvPr>
          <p:cNvSpPr/>
          <p:nvPr/>
        </p:nvSpPr>
        <p:spPr>
          <a:xfrm>
            <a:off x="1399490" y="2741937"/>
            <a:ext cx="2677969" cy="1374126"/>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00"/>
              </a:spcAft>
            </a:pPr>
            <a:r>
              <a:rPr lang="en-US" sz="1600" dirty="0">
                <a:solidFill>
                  <a:schemeClr val="tx1"/>
                </a:solidFill>
              </a:rPr>
              <a:t>Comprehensive Assessment Overview (page 1)</a:t>
            </a:r>
          </a:p>
          <a:p>
            <a:pPr marL="285750" indent="-285750">
              <a:spcAft>
                <a:spcPts val="200"/>
              </a:spcAft>
              <a:buFont typeface="Arial" panose="020B0604020202020204" pitchFamily="34" charset="0"/>
              <a:buChar char="•"/>
            </a:pPr>
            <a:r>
              <a:rPr lang="en-US" sz="1600" dirty="0">
                <a:solidFill>
                  <a:schemeClr val="tx1"/>
                </a:solidFill>
              </a:rPr>
              <a:t>Education and Veterans Status</a:t>
            </a:r>
          </a:p>
          <a:p>
            <a:pPr>
              <a:spcAft>
                <a:spcPts val="200"/>
              </a:spcAft>
            </a:pPr>
            <a:endParaRPr lang="en-US" sz="800" dirty="0">
              <a:solidFill>
                <a:schemeClr val="tx1"/>
              </a:solidFill>
            </a:endParaRPr>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spTree>
    <p:extLst>
      <p:ext uri="{BB962C8B-B14F-4D97-AF65-F5344CB8AC3E}">
        <p14:creationId xmlns:p14="http://schemas.microsoft.com/office/powerpoint/2010/main" val="49884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Assessment of Need </a:t>
            </a:r>
            <a:r>
              <a:rPr lang="en-US" sz="4000" b="1" dirty="0">
                <a:sym typeface="Wingdings" panose="05000000000000000000" pitchFamily="2" charset="2"/>
              </a:rPr>
              <a:t> Part I of ISS</a:t>
            </a:r>
            <a:endParaRPr lang="en-US" sz="4000" b="1" dirty="0"/>
          </a:p>
        </p:txBody>
      </p:sp>
      <p:pic>
        <p:nvPicPr>
          <p:cNvPr id="3" name="Picture 2">
            <a:extLst>
              <a:ext uri="{FF2B5EF4-FFF2-40B4-BE49-F238E27FC236}">
                <a16:creationId xmlns:a16="http://schemas.microsoft.com/office/drawing/2014/main" id="{0501C55F-EA3C-4191-852C-0027CF331C4C}"/>
              </a:ext>
            </a:extLst>
          </p:cNvPr>
          <p:cNvPicPr>
            <a:picLocks noChangeAspect="1"/>
          </p:cNvPicPr>
          <p:nvPr/>
        </p:nvPicPr>
        <p:blipFill>
          <a:blip r:embed="rId3"/>
          <a:stretch>
            <a:fillRect/>
          </a:stretch>
        </p:blipFill>
        <p:spPr>
          <a:xfrm>
            <a:off x="3547872" y="1297385"/>
            <a:ext cx="4112155" cy="4920853"/>
          </a:xfrm>
          <a:prstGeom prst="rect">
            <a:avLst/>
          </a:prstGeom>
          <a:ln>
            <a:solidFill>
              <a:schemeClr val="bg1">
                <a:lumMod val="50000"/>
              </a:schemeClr>
            </a:solidFill>
          </a:ln>
        </p:spPr>
      </p:pic>
      <p:sp>
        <p:nvSpPr>
          <p:cNvPr id="14" name="Rectangle 13">
            <a:extLst>
              <a:ext uri="{FF2B5EF4-FFF2-40B4-BE49-F238E27FC236}">
                <a16:creationId xmlns:a16="http://schemas.microsoft.com/office/drawing/2014/main" id="{1023C14F-6F52-44A3-BF30-D13F9C3EE426}"/>
              </a:ext>
            </a:extLst>
          </p:cNvPr>
          <p:cNvSpPr/>
          <p:nvPr/>
        </p:nvSpPr>
        <p:spPr>
          <a:xfrm>
            <a:off x="763774" y="2289048"/>
            <a:ext cx="2427524" cy="2279903"/>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00"/>
              </a:spcAft>
            </a:pPr>
            <a:r>
              <a:rPr lang="en-US" sz="1600" dirty="0">
                <a:solidFill>
                  <a:schemeClr val="tx1"/>
                </a:solidFill>
              </a:rPr>
              <a:t>Objective Assessment (pages 2-3)</a:t>
            </a:r>
          </a:p>
          <a:p>
            <a:pPr marL="285750" indent="-285750">
              <a:spcAft>
                <a:spcPts val="200"/>
              </a:spcAft>
              <a:buFont typeface="Arial" panose="020B0604020202020204" pitchFamily="34" charset="0"/>
              <a:buChar char="•"/>
            </a:pPr>
            <a:r>
              <a:rPr lang="en-US" sz="1600" dirty="0">
                <a:solidFill>
                  <a:schemeClr val="tx1"/>
                </a:solidFill>
              </a:rPr>
              <a:t>Academic Levels</a:t>
            </a:r>
          </a:p>
          <a:p>
            <a:pPr marL="285750" indent="-285750">
              <a:spcAft>
                <a:spcPts val="200"/>
              </a:spcAft>
              <a:buFont typeface="Arial" panose="020B0604020202020204" pitchFamily="34" charset="0"/>
              <a:buChar char="•"/>
            </a:pPr>
            <a:r>
              <a:rPr lang="en-US" sz="1600" dirty="0">
                <a:solidFill>
                  <a:schemeClr val="tx1"/>
                </a:solidFill>
              </a:rPr>
              <a:t>Assessment of Skill Levels</a:t>
            </a:r>
          </a:p>
          <a:p>
            <a:pPr marL="285750" indent="-285750">
              <a:spcAft>
                <a:spcPts val="200"/>
              </a:spcAft>
              <a:buFont typeface="Arial" panose="020B0604020202020204" pitchFamily="34" charset="0"/>
              <a:buChar char="•"/>
            </a:pPr>
            <a:r>
              <a:rPr lang="en-US" sz="1600" dirty="0">
                <a:solidFill>
                  <a:schemeClr val="tx1"/>
                </a:solidFill>
              </a:rPr>
              <a:t>Prior Work Experience/History</a:t>
            </a:r>
          </a:p>
          <a:p>
            <a:pPr>
              <a:spcAft>
                <a:spcPts val="200"/>
              </a:spcAft>
            </a:pPr>
            <a:endParaRPr lang="en-US" sz="800" dirty="0">
              <a:solidFill>
                <a:schemeClr val="tx1"/>
              </a:solidFill>
            </a:endParaRPr>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pic>
        <p:nvPicPr>
          <p:cNvPr id="16" name="Picture 15">
            <a:extLst>
              <a:ext uri="{FF2B5EF4-FFF2-40B4-BE49-F238E27FC236}">
                <a16:creationId xmlns:a16="http://schemas.microsoft.com/office/drawing/2014/main" id="{CE45BFE9-25CA-4F1A-9D55-ECD7456E59A8}"/>
              </a:ext>
            </a:extLst>
          </p:cNvPr>
          <p:cNvPicPr>
            <a:picLocks noChangeAspect="1"/>
          </p:cNvPicPr>
          <p:nvPr/>
        </p:nvPicPr>
        <p:blipFill rotWithShape="1">
          <a:blip r:embed="rId4"/>
          <a:srcRect b="41040"/>
          <a:stretch/>
        </p:blipFill>
        <p:spPr>
          <a:xfrm>
            <a:off x="7867726" y="2044272"/>
            <a:ext cx="4010131" cy="2991024"/>
          </a:xfrm>
          <a:prstGeom prst="rect">
            <a:avLst/>
          </a:prstGeom>
          <a:ln>
            <a:solidFill>
              <a:schemeClr val="bg1">
                <a:lumMod val="50000"/>
              </a:schemeClr>
            </a:solidFill>
          </a:ln>
        </p:spPr>
      </p:pic>
    </p:spTree>
    <p:extLst>
      <p:ext uri="{BB962C8B-B14F-4D97-AF65-F5344CB8AC3E}">
        <p14:creationId xmlns:p14="http://schemas.microsoft.com/office/powerpoint/2010/main" val="7493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Assessment of Need </a:t>
            </a:r>
            <a:r>
              <a:rPr lang="en-US" sz="4000" b="1" dirty="0">
                <a:sym typeface="Wingdings" panose="05000000000000000000" pitchFamily="2" charset="2"/>
              </a:rPr>
              <a:t> Part II of ISS</a:t>
            </a:r>
            <a:endParaRPr lang="en-US" sz="4000" b="1" dirty="0"/>
          </a:p>
        </p:txBody>
      </p:sp>
      <p:pic>
        <p:nvPicPr>
          <p:cNvPr id="5" name="Picture 4">
            <a:extLst>
              <a:ext uri="{FF2B5EF4-FFF2-40B4-BE49-F238E27FC236}">
                <a16:creationId xmlns:a16="http://schemas.microsoft.com/office/drawing/2014/main" id="{034E6194-5E91-4381-B36C-013AAE910270}"/>
              </a:ext>
            </a:extLst>
          </p:cNvPr>
          <p:cNvPicPr>
            <a:picLocks noChangeAspect="1"/>
          </p:cNvPicPr>
          <p:nvPr/>
        </p:nvPicPr>
        <p:blipFill rotWithShape="1">
          <a:blip r:embed="rId3"/>
          <a:srcRect t="59083"/>
          <a:stretch/>
        </p:blipFill>
        <p:spPr>
          <a:xfrm>
            <a:off x="5039186" y="1652981"/>
            <a:ext cx="5356704" cy="2772715"/>
          </a:xfrm>
          <a:prstGeom prst="rect">
            <a:avLst/>
          </a:prstGeom>
          <a:ln>
            <a:solidFill>
              <a:schemeClr val="bg1">
                <a:lumMod val="50000"/>
              </a:schemeClr>
            </a:solidFill>
          </a:ln>
        </p:spPr>
      </p:pic>
      <p:sp>
        <p:nvSpPr>
          <p:cNvPr id="14" name="Rectangle 13">
            <a:extLst>
              <a:ext uri="{FF2B5EF4-FFF2-40B4-BE49-F238E27FC236}">
                <a16:creationId xmlns:a16="http://schemas.microsoft.com/office/drawing/2014/main" id="{1023C14F-6F52-44A3-BF30-D13F9C3EE426}"/>
              </a:ext>
            </a:extLst>
          </p:cNvPr>
          <p:cNvSpPr/>
          <p:nvPr/>
        </p:nvSpPr>
        <p:spPr>
          <a:xfrm>
            <a:off x="1839676" y="2439924"/>
            <a:ext cx="2634788" cy="1978151"/>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00"/>
              </a:spcAft>
            </a:pPr>
            <a:r>
              <a:rPr lang="en-US" sz="1600" dirty="0">
                <a:solidFill>
                  <a:schemeClr val="tx1"/>
                </a:solidFill>
              </a:rPr>
              <a:t>Service Needs (pages 3-4)</a:t>
            </a:r>
          </a:p>
          <a:p>
            <a:pPr marL="285750" indent="-285750">
              <a:spcAft>
                <a:spcPts val="200"/>
              </a:spcAft>
              <a:buFont typeface="Arial" panose="020B0604020202020204" pitchFamily="34" charset="0"/>
              <a:buChar char="•"/>
            </a:pPr>
            <a:r>
              <a:rPr lang="en-US" sz="1600" dirty="0">
                <a:solidFill>
                  <a:schemeClr val="tx1"/>
                </a:solidFill>
              </a:rPr>
              <a:t>Supportive Service Needs</a:t>
            </a:r>
          </a:p>
          <a:p>
            <a:pPr marL="285750" indent="-285750">
              <a:spcAft>
                <a:spcPts val="200"/>
              </a:spcAft>
              <a:buFont typeface="Arial" panose="020B0604020202020204" pitchFamily="34" charset="0"/>
              <a:buChar char="•"/>
            </a:pPr>
            <a:r>
              <a:rPr lang="en-US" sz="1600" dirty="0">
                <a:solidFill>
                  <a:schemeClr val="tx1"/>
                </a:solidFill>
              </a:rPr>
              <a:t>Financial Needs Assessment</a:t>
            </a:r>
          </a:p>
          <a:p>
            <a:pPr marL="285750" indent="-285750">
              <a:spcAft>
                <a:spcPts val="200"/>
              </a:spcAft>
              <a:buFont typeface="Arial" panose="020B0604020202020204" pitchFamily="34" charset="0"/>
              <a:buChar char="•"/>
            </a:pPr>
            <a:r>
              <a:rPr lang="en-US" sz="1600" dirty="0">
                <a:solidFill>
                  <a:schemeClr val="tx1"/>
                </a:solidFill>
              </a:rPr>
              <a:t>Youth with Disabilities</a:t>
            </a:r>
          </a:p>
          <a:p>
            <a:pPr marL="285750" indent="-285750">
              <a:spcAft>
                <a:spcPts val="200"/>
              </a:spcAft>
              <a:buFont typeface="Arial" panose="020B0604020202020204" pitchFamily="34" charset="0"/>
              <a:buChar char="•"/>
            </a:pPr>
            <a:endParaRPr lang="en-US" sz="800" dirty="0">
              <a:solidFill>
                <a:schemeClr val="tx1"/>
              </a:solidFill>
            </a:endParaRPr>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pic>
        <p:nvPicPr>
          <p:cNvPr id="16" name="Picture 15">
            <a:extLst>
              <a:ext uri="{FF2B5EF4-FFF2-40B4-BE49-F238E27FC236}">
                <a16:creationId xmlns:a16="http://schemas.microsoft.com/office/drawing/2014/main" id="{9E7676F3-8B5A-4D40-A73B-49D47DCED0A1}"/>
              </a:ext>
            </a:extLst>
          </p:cNvPr>
          <p:cNvPicPr>
            <a:picLocks noChangeAspect="1"/>
          </p:cNvPicPr>
          <p:nvPr/>
        </p:nvPicPr>
        <p:blipFill>
          <a:blip r:embed="rId4"/>
          <a:stretch>
            <a:fillRect/>
          </a:stretch>
        </p:blipFill>
        <p:spPr>
          <a:xfrm>
            <a:off x="5039186" y="4574903"/>
            <a:ext cx="5356704" cy="1275407"/>
          </a:xfrm>
          <a:prstGeom prst="rect">
            <a:avLst/>
          </a:prstGeom>
          <a:ln>
            <a:solidFill>
              <a:schemeClr val="bg1">
                <a:lumMod val="50000"/>
              </a:schemeClr>
            </a:solidFill>
          </a:ln>
        </p:spPr>
      </p:pic>
    </p:spTree>
    <p:extLst>
      <p:ext uri="{BB962C8B-B14F-4D97-AF65-F5344CB8AC3E}">
        <p14:creationId xmlns:p14="http://schemas.microsoft.com/office/powerpoint/2010/main" val="154844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Assessment of Need </a:t>
            </a:r>
            <a:r>
              <a:rPr lang="en-US" sz="4000" b="1" dirty="0">
                <a:sym typeface="Wingdings" panose="05000000000000000000" pitchFamily="2" charset="2"/>
              </a:rPr>
              <a:t> Part IV of ISS</a:t>
            </a:r>
            <a:endParaRPr lang="en-US" sz="4000" b="1" dirty="0"/>
          </a:p>
        </p:txBody>
      </p:sp>
      <p:pic>
        <p:nvPicPr>
          <p:cNvPr id="7" name="Picture 6">
            <a:extLst>
              <a:ext uri="{FF2B5EF4-FFF2-40B4-BE49-F238E27FC236}">
                <a16:creationId xmlns:a16="http://schemas.microsoft.com/office/drawing/2014/main" id="{7121BFF3-DB6B-4D38-A557-388417557301}"/>
              </a:ext>
            </a:extLst>
          </p:cNvPr>
          <p:cNvPicPr>
            <a:picLocks noChangeAspect="1"/>
          </p:cNvPicPr>
          <p:nvPr/>
        </p:nvPicPr>
        <p:blipFill>
          <a:blip r:embed="rId3"/>
          <a:stretch>
            <a:fillRect/>
          </a:stretch>
        </p:blipFill>
        <p:spPr>
          <a:xfrm>
            <a:off x="4898855" y="2264117"/>
            <a:ext cx="5844872" cy="2462726"/>
          </a:xfrm>
          <a:prstGeom prst="rect">
            <a:avLst/>
          </a:prstGeom>
          <a:ln>
            <a:solidFill>
              <a:schemeClr val="bg1">
                <a:lumMod val="50000"/>
              </a:schemeClr>
            </a:solidFill>
          </a:ln>
        </p:spPr>
      </p:pic>
      <p:sp>
        <p:nvSpPr>
          <p:cNvPr id="14" name="Rectangle 13">
            <a:extLst>
              <a:ext uri="{FF2B5EF4-FFF2-40B4-BE49-F238E27FC236}">
                <a16:creationId xmlns:a16="http://schemas.microsoft.com/office/drawing/2014/main" id="{1023C14F-6F52-44A3-BF30-D13F9C3EE426}"/>
              </a:ext>
            </a:extLst>
          </p:cNvPr>
          <p:cNvSpPr/>
          <p:nvPr/>
        </p:nvSpPr>
        <p:spPr>
          <a:xfrm>
            <a:off x="1711539" y="2410392"/>
            <a:ext cx="2744516" cy="2170176"/>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00"/>
              </a:spcAft>
            </a:pPr>
            <a:r>
              <a:rPr lang="en-US" sz="1600" dirty="0">
                <a:solidFill>
                  <a:schemeClr val="tx1"/>
                </a:solidFill>
              </a:rPr>
              <a:t>Objective Assessment Summary (page 4)</a:t>
            </a:r>
          </a:p>
          <a:p>
            <a:pPr marL="285750" indent="-285750">
              <a:spcAft>
                <a:spcPts val="200"/>
              </a:spcAft>
              <a:buFont typeface="Arial" panose="020B0604020202020204" pitchFamily="34" charset="0"/>
              <a:buChar char="•"/>
            </a:pPr>
            <a:r>
              <a:rPr lang="en-US" sz="1600" dirty="0">
                <a:solidFill>
                  <a:schemeClr val="tx1"/>
                </a:solidFill>
              </a:rPr>
              <a:t>Strengths</a:t>
            </a:r>
          </a:p>
          <a:p>
            <a:pPr marL="285750" indent="-285750">
              <a:spcAft>
                <a:spcPts val="200"/>
              </a:spcAft>
              <a:buFont typeface="Arial" panose="020B0604020202020204" pitchFamily="34" charset="0"/>
              <a:buChar char="•"/>
            </a:pPr>
            <a:r>
              <a:rPr lang="en-US" sz="1600" dirty="0">
                <a:solidFill>
                  <a:schemeClr val="tx1"/>
                </a:solidFill>
              </a:rPr>
              <a:t>Challenges/Barriers</a:t>
            </a:r>
          </a:p>
          <a:p>
            <a:pPr marL="285750" indent="-285750">
              <a:spcAft>
                <a:spcPts val="200"/>
              </a:spcAft>
              <a:buFont typeface="Arial" panose="020B0604020202020204" pitchFamily="34" charset="0"/>
              <a:buChar char="•"/>
            </a:pPr>
            <a:r>
              <a:rPr lang="en-US" sz="1600" dirty="0">
                <a:solidFill>
                  <a:schemeClr val="tx1"/>
                </a:solidFill>
              </a:rPr>
              <a:t>Service/Resource/Partner Agency Referral </a:t>
            </a:r>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spTree>
    <p:extLst>
      <p:ext uri="{BB962C8B-B14F-4D97-AF65-F5344CB8AC3E}">
        <p14:creationId xmlns:p14="http://schemas.microsoft.com/office/powerpoint/2010/main" val="409682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45369A-4B20-419C-A2FD-544F16ADE0F9}"/>
              </a:ext>
            </a:extLst>
          </p:cNvPr>
          <p:cNvSpPr/>
          <p:nvPr/>
        </p:nvSpPr>
        <p:spPr>
          <a:xfrm>
            <a:off x="1233568" y="618244"/>
            <a:ext cx="11011988" cy="5621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Identification of Career Pathway</a:t>
            </a:r>
          </a:p>
        </p:txBody>
      </p:sp>
      <p:sp>
        <p:nvSpPr>
          <p:cNvPr id="5" name="Rectangle 4">
            <a:extLst>
              <a:ext uri="{FF2B5EF4-FFF2-40B4-BE49-F238E27FC236}">
                <a16:creationId xmlns:a16="http://schemas.microsoft.com/office/drawing/2014/main" id="{92120779-648A-4CAF-82D5-FCC50FBDBFD0}"/>
              </a:ext>
            </a:extLst>
          </p:cNvPr>
          <p:cNvSpPr/>
          <p:nvPr/>
        </p:nvSpPr>
        <p:spPr>
          <a:xfrm>
            <a:off x="364615" y="2199359"/>
            <a:ext cx="1389972" cy="3799619"/>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In-Demand Occupation Alignment</a:t>
            </a:r>
          </a:p>
          <a:p>
            <a:endParaRPr lang="en-US" sz="1600" dirty="0">
              <a:solidFill>
                <a:schemeClr val="tx1"/>
              </a:solidFill>
            </a:endParaRPr>
          </a:p>
          <a:p>
            <a:r>
              <a:rPr lang="en-US" sz="1600" dirty="0">
                <a:solidFill>
                  <a:schemeClr val="tx1"/>
                </a:solidFill>
              </a:rPr>
              <a:t>Alignment with the skill needs of industries in the economy of the State or regional economy involved</a:t>
            </a:r>
          </a:p>
        </p:txBody>
      </p:sp>
      <p:sp>
        <p:nvSpPr>
          <p:cNvPr id="2" name="Rectangle 1">
            <a:extLst>
              <a:ext uri="{FF2B5EF4-FFF2-40B4-BE49-F238E27FC236}">
                <a16:creationId xmlns:a16="http://schemas.microsoft.com/office/drawing/2014/main" id="{3DB2ACB6-A36F-4139-BE32-E4644CBCAA1A}"/>
              </a:ext>
            </a:extLst>
          </p:cNvPr>
          <p:cNvSpPr/>
          <p:nvPr/>
        </p:nvSpPr>
        <p:spPr>
          <a:xfrm>
            <a:off x="451104" y="1344980"/>
            <a:ext cx="11376281" cy="646331"/>
          </a:xfrm>
          <a:prstGeom prst="rect">
            <a:avLst/>
          </a:prstGeom>
        </p:spPr>
        <p:txBody>
          <a:bodyPr wrap="square">
            <a:spAutoFit/>
          </a:bodyPr>
          <a:lstStyle/>
          <a:p>
            <a:r>
              <a:rPr lang="en-US" b="1" dirty="0"/>
              <a:t>Career Pathway:  </a:t>
            </a:r>
            <a:r>
              <a:rPr lang="en-US" dirty="0"/>
              <a:t>The term ‘‘career pathway’’ means a combination of rigorous and high-quality education, training, and other services.  A career pathway should include specific education and/or employment goals, and reflect the following:</a:t>
            </a:r>
          </a:p>
        </p:txBody>
      </p:sp>
      <p:sp>
        <p:nvSpPr>
          <p:cNvPr id="8" name="Rectangle 7">
            <a:extLst>
              <a:ext uri="{FF2B5EF4-FFF2-40B4-BE49-F238E27FC236}">
                <a16:creationId xmlns:a16="http://schemas.microsoft.com/office/drawing/2014/main" id="{7755310D-5BF9-4A5A-BF75-62509939E7DB}"/>
              </a:ext>
            </a:extLst>
          </p:cNvPr>
          <p:cNvSpPr/>
          <p:nvPr/>
        </p:nvSpPr>
        <p:spPr>
          <a:xfrm>
            <a:off x="3577035" y="2213761"/>
            <a:ext cx="1218163" cy="3799620"/>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Counseling Support</a:t>
            </a:r>
          </a:p>
          <a:p>
            <a:pPr algn="ctr"/>
            <a:endParaRPr lang="en-US" sz="1600" b="1" dirty="0">
              <a:solidFill>
                <a:schemeClr val="tx1"/>
              </a:solidFill>
            </a:endParaRPr>
          </a:p>
          <a:p>
            <a:r>
              <a:rPr lang="en-US" sz="1600" dirty="0">
                <a:solidFill>
                  <a:schemeClr val="tx1"/>
                </a:solidFill>
              </a:rPr>
              <a:t>Inclusion of  counseling to support an individual in achieving the individual’s education and career goals</a:t>
            </a:r>
          </a:p>
        </p:txBody>
      </p:sp>
      <p:sp>
        <p:nvSpPr>
          <p:cNvPr id="11" name="Rectangle 10">
            <a:extLst>
              <a:ext uri="{FF2B5EF4-FFF2-40B4-BE49-F238E27FC236}">
                <a16:creationId xmlns:a16="http://schemas.microsoft.com/office/drawing/2014/main" id="{4262DCEF-91F4-456A-A31F-D73908F3BB5C}"/>
              </a:ext>
            </a:extLst>
          </p:cNvPr>
          <p:cNvSpPr/>
          <p:nvPr/>
        </p:nvSpPr>
        <p:spPr>
          <a:xfrm>
            <a:off x="4928914" y="2213762"/>
            <a:ext cx="1675402" cy="3785216"/>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Integration of Education and Workforce Preparation</a:t>
            </a:r>
          </a:p>
          <a:p>
            <a:pPr algn="ctr"/>
            <a:endParaRPr lang="en-US" sz="1600" b="1" dirty="0">
              <a:solidFill>
                <a:schemeClr val="tx1"/>
              </a:solidFill>
            </a:endParaRPr>
          </a:p>
          <a:p>
            <a:r>
              <a:rPr lang="en-US" sz="1600" dirty="0">
                <a:solidFill>
                  <a:schemeClr val="tx1"/>
                </a:solidFill>
              </a:rPr>
              <a:t>Inclusion of education offered concurrently with and in the same context as workforce preparation activities and training</a:t>
            </a:r>
          </a:p>
        </p:txBody>
      </p:sp>
      <p:sp>
        <p:nvSpPr>
          <p:cNvPr id="12" name="Rectangle 11">
            <a:extLst>
              <a:ext uri="{FF2B5EF4-FFF2-40B4-BE49-F238E27FC236}">
                <a16:creationId xmlns:a16="http://schemas.microsoft.com/office/drawing/2014/main" id="{4B068C07-2F2B-4697-B9C4-6DD96119807D}"/>
              </a:ext>
            </a:extLst>
          </p:cNvPr>
          <p:cNvSpPr/>
          <p:nvPr/>
        </p:nvSpPr>
        <p:spPr>
          <a:xfrm>
            <a:off x="6740272" y="2238834"/>
            <a:ext cx="1863888" cy="3760144"/>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Coordinated, Individualized Support</a:t>
            </a:r>
          </a:p>
          <a:p>
            <a:pPr algn="ctr"/>
            <a:endParaRPr lang="en-US" sz="1600" b="1" dirty="0">
              <a:solidFill>
                <a:schemeClr val="tx1"/>
              </a:solidFill>
            </a:endParaRPr>
          </a:p>
          <a:p>
            <a:r>
              <a:rPr lang="en-US" sz="1600" dirty="0">
                <a:solidFill>
                  <a:schemeClr val="tx1"/>
                </a:solidFill>
              </a:rPr>
              <a:t>Organization of education, training, and other services to meet the particular needs of an individual in a manner that accelerates the educational and career advancement</a:t>
            </a:r>
          </a:p>
        </p:txBody>
      </p:sp>
      <p:sp>
        <p:nvSpPr>
          <p:cNvPr id="13" name="Rectangle 12">
            <a:extLst>
              <a:ext uri="{FF2B5EF4-FFF2-40B4-BE49-F238E27FC236}">
                <a16:creationId xmlns:a16="http://schemas.microsoft.com/office/drawing/2014/main" id="{CB7632D2-08F4-4B99-B116-ABD3C39EC4CC}"/>
              </a:ext>
            </a:extLst>
          </p:cNvPr>
          <p:cNvSpPr/>
          <p:nvPr/>
        </p:nvSpPr>
        <p:spPr>
          <a:xfrm>
            <a:off x="8757779" y="2228167"/>
            <a:ext cx="1501880" cy="3770811"/>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Achievement of Education Outcomes</a:t>
            </a:r>
          </a:p>
          <a:p>
            <a:pPr algn="ctr"/>
            <a:endParaRPr lang="en-US" sz="1600" b="1" dirty="0">
              <a:solidFill>
                <a:schemeClr val="tx1"/>
              </a:solidFill>
            </a:endParaRPr>
          </a:p>
          <a:p>
            <a:r>
              <a:rPr lang="en-US" sz="1600" dirty="0">
                <a:solidFill>
                  <a:schemeClr val="tx1"/>
                </a:solidFill>
              </a:rPr>
              <a:t>Opportunities for an individual to attain a secondary school diploma or equivalent, and at least 1 recognized postsecondary credential</a:t>
            </a:r>
          </a:p>
        </p:txBody>
      </p:sp>
      <p:sp>
        <p:nvSpPr>
          <p:cNvPr id="14" name="Rectangle 13">
            <a:extLst>
              <a:ext uri="{FF2B5EF4-FFF2-40B4-BE49-F238E27FC236}">
                <a16:creationId xmlns:a16="http://schemas.microsoft.com/office/drawing/2014/main" id="{FB1D1B1E-CE9A-4FFD-BEE4-2D672B62E762}"/>
              </a:ext>
            </a:extLst>
          </p:cNvPr>
          <p:cNvSpPr/>
          <p:nvPr/>
        </p:nvSpPr>
        <p:spPr>
          <a:xfrm>
            <a:off x="10413278" y="2228168"/>
            <a:ext cx="1414108" cy="3770811"/>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Pathway Entrance/ Advancement</a:t>
            </a:r>
          </a:p>
          <a:p>
            <a:pPr algn="ctr"/>
            <a:endParaRPr lang="en-US" sz="1600" b="1" dirty="0">
              <a:solidFill>
                <a:schemeClr val="tx1"/>
              </a:solidFill>
            </a:endParaRPr>
          </a:p>
          <a:p>
            <a:r>
              <a:rPr lang="en-US" sz="1600" dirty="0">
                <a:solidFill>
                  <a:schemeClr val="tx1"/>
                </a:solidFill>
              </a:rPr>
              <a:t>Opportunities for an individual to enter or advance within a specific occupation or occupational cluster</a:t>
            </a:r>
          </a:p>
        </p:txBody>
      </p:sp>
      <p:sp>
        <p:nvSpPr>
          <p:cNvPr id="15" name="Rectangle 14">
            <a:extLst>
              <a:ext uri="{FF2B5EF4-FFF2-40B4-BE49-F238E27FC236}">
                <a16:creationId xmlns:a16="http://schemas.microsoft.com/office/drawing/2014/main" id="{27A5798A-BDDE-456A-864B-92D32F444430}"/>
              </a:ext>
            </a:extLst>
          </p:cNvPr>
          <p:cNvSpPr/>
          <p:nvPr/>
        </p:nvSpPr>
        <p:spPr>
          <a:xfrm>
            <a:off x="1908206" y="2199359"/>
            <a:ext cx="1481170" cy="3799620"/>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Preparation for Pathway Success</a:t>
            </a:r>
          </a:p>
          <a:p>
            <a:endParaRPr lang="en-US" sz="1600" dirty="0">
              <a:solidFill>
                <a:schemeClr val="tx1"/>
              </a:solidFill>
            </a:endParaRPr>
          </a:p>
          <a:p>
            <a:r>
              <a:rPr lang="en-US" sz="1600" dirty="0">
                <a:solidFill>
                  <a:schemeClr val="tx1"/>
                </a:solidFill>
              </a:rPr>
              <a:t>Preparation to be successful in any of a full range of secondary or postsecondary education options</a:t>
            </a:r>
          </a:p>
          <a:p>
            <a:endParaRPr lang="en-US" sz="1600" dirty="0">
              <a:solidFill>
                <a:schemeClr val="tx1"/>
              </a:solidFill>
            </a:endParaRPr>
          </a:p>
        </p:txBody>
      </p:sp>
    </p:spTree>
    <p:extLst>
      <p:ext uri="{BB962C8B-B14F-4D97-AF65-F5344CB8AC3E}">
        <p14:creationId xmlns:p14="http://schemas.microsoft.com/office/powerpoint/2010/main" val="41403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Connection to WIOA Performance Indicators</a:t>
            </a:r>
          </a:p>
        </p:txBody>
      </p:sp>
      <p:sp>
        <p:nvSpPr>
          <p:cNvPr id="5" name="Rectangle 4">
            <a:extLst>
              <a:ext uri="{FF2B5EF4-FFF2-40B4-BE49-F238E27FC236}">
                <a16:creationId xmlns:a16="http://schemas.microsoft.com/office/drawing/2014/main" id="{35F1DE10-CB6D-47D2-8DD9-AF611A1A47BF}"/>
              </a:ext>
            </a:extLst>
          </p:cNvPr>
          <p:cNvSpPr/>
          <p:nvPr/>
        </p:nvSpPr>
        <p:spPr>
          <a:xfrm>
            <a:off x="887956" y="1994262"/>
            <a:ext cx="2559583" cy="2090929"/>
          </a:xfrm>
          <a:prstGeom prst="rect">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Measurable Skills Gain:  </a:t>
            </a:r>
            <a:r>
              <a:rPr lang="en-US" dirty="0">
                <a:solidFill>
                  <a:schemeClr val="tx1"/>
                </a:solidFill>
              </a:rPr>
              <a:t>Documented academic, technical, occupational, or other forms of progress, towards a recognized credential or employment</a:t>
            </a:r>
          </a:p>
        </p:txBody>
      </p:sp>
      <p:sp>
        <p:nvSpPr>
          <p:cNvPr id="8" name="Rectangle 7">
            <a:extLst>
              <a:ext uri="{FF2B5EF4-FFF2-40B4-BE49-F238E27FC236}">
                <a16:creationId xmlns:a16="http://schemas.microsoft.com/office/drawing/2014/main" id="{DDF9EA2D-2930-45E5-B841-B42CAA64029C}"/>
              </a:ext>
            </a:extLst>
          </p:cNvPr>
          <p:cNvSpPr/>
          <p:nvPr/>
        </p:nvSpPr>
        <p:spPr>
          <a:xfrm>
            <a:off x="6303852" y="2383535"/>
            <a:ext cx="2559583" cy="2090930"/>
          </a:xfrm>
          <a:prstGeom prst="rect">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 Placement: </a:t>
            </a:r>
            <a:r>
              <a:rPr lang="en-US" dirty="0">
                <a:solidFill>
                  <a:schemeClr val="tx1"/>
                </a:solidFill>
              </a:rPr>
              <a:t>Participation and retention in education or training activities</a:t>
            </a:r>
          </a:p>
        </p:txBody>
      </p:sp>
      <p:sp>
        <p:nvSpPr>
          <p:cNvPr id="11" name="Rectangle 10">
            <a:extLst>
              <a:ext uri="{FF2B5EF4-FFF2-40B4-BE49-F238E27FC236}">
                <a16:creationId xmlns:a16="http://schemas.microsoft.com/office/drawing/2014/main" id="{7D6223E6-8A25-464E-A553-B3F62B68A556}"/>
              </a:ext>
            </a:extLst>
          </p:cNvPr>
          <p:cNvSpPr/>
          <p:nvPr/>
        </p:nvSpPr>
        <p:spPr>
          <a:xfrm>
            <a:off x="3595904" y="3429000"/>
            <a:ext cx="2559583" cy="2090930"/>
          </a:xfrm>
          <a:prstGeom prst="rect">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Credential Attainment: </a:t>
            </a:r>
            <a:r>
              <a:rPr lang="en-US" dirty="0">
                <a:solidFill>
                  <a:schemeClr val="tx1"/>
                </a:solidFill>
              </a:rPr>
              <a:t>Obtainment of a recognized postsecondary credential or a secondary school diploma, or its equivalent</a:t>
            </a:r>
          </a:p>
        </p:txBody>
      </p:sp>
      <p:sp>
        <p:nvSpPr>
          <p:cNvPr id="6" name="Rectangle 5">
            <a:extLst>
              <a:ext uri="{FF2B5EF4-FFF2-40B4-BE49-F238E27FC236}">
                <a16:creationId xmlns:a16="http://schemas.microsoft.com/office/drawing/2014/main" id="{513C1B10-A629-4FEE-9D52-5E7A80BA1941}"/>
              </a:ext>
            </a:extLst>
          </p:cNvPr>
          <p:cNvSpPr/>
          <p:nvPr/>
        </p:nvSpPr>
        <p:spPr>
          <a:xfrm>
            <a:off x="9011800" y="3733800"/>
            <a:ext cx="2559583" cy="2090930"/>
          </a:xfrm>
          <a:prstGeom prst="rect">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Employment Placement</a:t>
            </a:r>
          </a:p>
          <a:p>
            <a:pPr algn="ctr"/>
            <a:endParaRPr lang="en-US" sz="600" b="1" dirty="0">
              <a:solidFill>
                <a:schemeClr val="tx1"/>
              </a:solidFill>
            </a:endParaRPr>
          </a:p>
          <a:p>
            <a:pPr algn="ctr"/>
            <a:r>
              <a:rPr lang="en-US" dirty="0">
                <a:solidFill>
                  <a:schemeClr val="tx1"/>
                </a:solidFill>
              </a:rPr>
              <a:t>Participation and retention in unsubsidized employment </a:t>
            </a:r>
          </a:p>
        </p:txBody>
      </p:sp>
    </p:spTree>
    <p:extLst>
      <p:ext uri="{BB962C8B-B14F-4D97-AF65-F5344CB8AC3E}">
        <p14:creationId xmlns:p14="http://schemas.microsoft.com/office/powerpoint/2010/main" val="693886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CB040-52D8-4950-8D75-8F405D01622A}"/>
              </a:ext>
            </a:extLst>
          </p:cNvPr>
          <p:cNvPicPr>
            <a:picLocks noChangeAspect="1"/>
          </p:cNvPicPr>
          <p:nvPr/>
        </p:nvPicPr>
        <p:blipFill>
          <a:blip r:embed="rId3"/>
          <a:stretch>
            <a:fillRect/>
          </a:stretch>
        </p:blipFill>
        <p:spPr>
          <a:xfrm>
            <a:off x="1048234" y="1290377"/>
            <a:ext cx="10371710" cy="4862461"/>
          </a:xfrm>
          <a:prstGeom prst="rect">
            <a:avLst/>
          </a:prstGeom>
          <a:ln>
            <a:solidFill>
              <a:schemeClr val="bg1">
                <a:lumMod val="50000"/>
              </a:schemeClr>
            </a:solidFill>
          </a:ln>
        </p:spPr>
      </p:pic>
      <p:sp>
        <p:nvSpPr>
          <p:cNvPr id="5" name="Rectangle 4">
            <a:extLst>
              <a:ext uri="{FF2B5EF4-FFF2-40B4-BE49-F238E27FC236}">
                <a16:creationId xmlns:a16="http://schemas.microsoft.com/office/drawing/2014/main" id="{7C211569-BD7D-42C7-A889-3B0C0D162D3F}"/>
              </a:ext>
            </a:extLst>
          </p:cNvPr>
          <p:cNvSpPr/>
          <p:nvPr/>
        </p:nvSpPr>
        <p:spPr>
          <a:xfrm>
            <a:off x="1072303" y="300955"/>
            <a:ext cx="10071463" cy="696814"/>
          </a:xfrm>
          <a:prstGeom prst="rect">
            <a:avLst/>
          </a:prstGeom>
          <a:solidFill>
            <a:schemeClr val="tx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Career Pathways and Performance Indicators</a:t>
            </a:r>
            <a:r>
              <a:rPr lang="en-US" sz="3000" b="1" dirty="0">
                <a:solidFill>
                  <a:schemeClr val="bg1"/>
                </a:solidFill>
                <a:sym typeface="Wingdings" panose="05000000000000000000" pitchFamily="2" charset="2"/>
              </a:rPr>
              <a:t></a:t>
            </a:r>
            <a:r>
              <a:rPr lang="en-US" sz="3000" b="1" dirty="0">
                <a:solidFill>
                  <a:schemeClr val="bg1"/>
                </a:solidFill>
              </a:rPr>
              <a:t> Part III of ISS</a:t>
            </a:r>
          </a:p>
        </p:txBody>
      </p:sp>
      <p:grpSp>
        <p:nvGrpSpPr>
          <p:cNvPr id="6" name="Group 5">
            <a:extLst>
              <a:ext uri="{FF2B5EF4-FFF2-40B4-BE49-F238E27FC236}">
                <a16:creationId xmlns:a16="http://schemas.microsoft.com/office/drawing/2014/main" id="{4A25E6C1-3469-46E8-95DA-4F0F4C435C1E}"/>
              </a:ext>
            </a:extLst>
          </p:cNvPr>
          <p:cNvGrpSpPr/>
          <p:nvPr/>
        </p:nvGrpSpPr>
        <p:grpSpPr>
          <a:xfrm>
            <a:off x="296879" y="214537"/>
            <a:ext cx="1102611" cy="958943"/>
            <a:chOff x="296879" y="360841"/>
            <a:chExt cx="1102611" cy="958943"/>
          </a:xfrm>
        </p:grpSpPr>
        <p:sp>
          <p:nvSpPr>
            <p:cNvPr id="7" name="Oval 6">
              <a:extLst>
                <a:ext uri="{FF2B5EF4-FFF2-40B4-BE49-F238E27FC236}">
                  <a16:creationId xmlns:a16="http://schemas.microsoft.com/office/drawing/2014/main" id="{BDABA911-80F9-4B03-972A-A2945148B43D}"/>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8" name="Rectangle 7">
              <a:extLst>
                <a:ext uri="{FF2B5EF4-FFF2-40B4-BE49-F238E27FC236}">
                  <a16:creationId xmlns:a16="http://schemas.microsoft.com/office/drawing/2014/main" id="{87319650-93C9-4051-8621-98C0071E9449}"/>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ISS Roadmap</a:t>
              </a:r>
            </a:p>
          </p:txBody>
        </p:sp>
      </p:grpSp>
    </p:spTree>
    <p:extLst>
      <p:ext uri="{BB962C8B-B14F-4D97-AF65-F5344CB8AC3E}">
        <p14:creationId xmlns:p14="http://schemas.microsoft.com/office/powerpoint/2010/main" val="391365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Planned and Actual WIOA Services</a:t>
            </a:r>
          </a:p>
        </p:txBody>
      </p:sp>
      <p:grpSp>
        <p:nvGrpSpPr>
          <p:cNvPr id="50" name="Group 49">
            <a:extLst>
              <a:ext uri="{FF2B5EF4-FFF2-40B4-BE49-F238E27FC236}">
                <a16:creationId xmlns:a16="http://schemas.microsoft.com/office/drawing/2014/main" id="{3BE85697-B15F-4432-BA87-3D44D2D24851}"/>
              </a:ext>
            </a:extLst>
          </p:cNvPr>
          <p:cNvGrpSpPr/>
          <p:nvPr/>
        </p:nvGrpSpPr>
        <p:grpSpPr>
          <a:xfrm>
            <a:off x="1101481" y="1412647"/>
            <a:ext cx="5680366" cy="4796972"/>
            <a:chOff x="5894231" y="1422402"/>
            <a:chExt cx="5680366" cy="4796972"/>
          </a:xfrm>
        </p:grpSpPr>
        <p:grpSp>
          <p:nvGrpSpPr>
            <p:cNvPr id="5" name="Group 4">
              <a:extLst>
                <a:ext uri="{FF2B5EF4-FFF2-40B4-BE49-F238E27FC236}">
                  <a16:creationId xmlns:a16="http://schemas.microsoft.com/office/drawing/2014/main" id="{1E4DDD70-4D10-4ACA-A0F7-F1B94E7522C0}"/>
                </a:ext>
              </a:extLst>
            </p:cNvPr>
            <p:cNvGrpSpPr/>
            <p:nvPr/>
          </p:nvGrpSpPr>
          <p:grpSpPr>
            <a:xfrm>
              <a:off x="8692308" y="1422402"/>
              <a:ext cx="1333601" cy="1190172"/>
              <a:chOff x="8692308" y="1422402"/>
              <a:chExt cx="1333601" cy="1190172"/>
            </a:xfrm>
          </p:grpSpPr>
          <p:sp>
            <p:nvSpPr>
              <p:cNvPr id="7" name="Oval 6">
                <a:extLst>
                  <a:ext uri="{FF2B5EF4-FFF2-40B4-BE49-F238E27FC236}">
                    <a16:creationId xmlns:a16="http://schemas.microsoft.com/office/drawing/2014/main" id="{EFF4AAFD-8252-461A-B230-EFFDED213B33}"/>
                  </a:ext>
                </a:extLst>
              </p:cNvPr>
              <p:cNvSpPr/>
              <p:nvPr/>
            </p:nvSpPr>
            <p:spPr>
              <a:xfrm>
                <a:off x="8741889"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3" name="Rectangle 2">
                <a:extLst>
                  <a:ext uri="{FF2B5EF4-FFF2-40B4-BE49-F238E27FC236}">
                    <a16:creationId xmlns:a16="http://schemas.microsoft.com/office/drawing/2014/main" id="{02DD75E5-A0D5-4BED-A1AA-B8BD72531B23}"/>
                  </a:ext>
                </a:extLst>
              </p:cNvPr>
              <p:cNvSpPr/>
              <p:nvPr/>
            </p:nvSpPr>
            <p:spPr>
              <a:xfrm>
                <a:off x="8692308" y="1661220"/>
                <a:ext cx="1333601" cy="646331"/>
              </a:xfrm>
              <a:prstGeom prst="rect">
                <a:avLst/>
              </a:prstGeom>
            </p:spPr>
            <p:txBody>
              <a:bodyPr wrap="square">
                <a:spAutoFit/>
              </a:bodyPr>
              <a:lstStyle/>
              <a:p>
                <a:pPr algn="ctr"/>
                <a:r>
                  <a:rPr lang="en-US" dirty="0">
                    <a:solidFill>
                      <a:schemeClr val="bg1"/>
                    </a:solidFill>
                  </a:rPr>
                  <a:t>Work Experience</a:t>
                </a:r>
              </a:p>
            </p:txBody>
          </p:sp>
        </p:grpSp>
        <p:grpSp>
          <p:nvGrpSpPr>
            <p:cNvPr id="22" name="Group 21">
              <a:extLst>
                <a:ext uri="{FF2B5EF4-FFF2-40B4-BE49-F238E27FC236}">
                  <a16:creationId xmlns:a16="http://schemas.microsoft.com/office/drawing/2014/main" id="{51C81CA6-89A4-4D6D-8A6A-FD653FC77A4B}"/>
                </a:ext>
              </a:extLst>
            </p:cNvPr>
            <p:cNvGrpSpPr/>
            <p:nvPr/>
          </p:nvGrpSpPr>
          <p:grpSpPr>
            <a:xfrm>
              <a:off x="7318060" y="1422402"/>
              <a:ext cx="1234440" cy="1190172"/>
              <a:chOff x="7318060" y="1422402"/>
              <a:chExt cx="1234440" cy="1190172"/>
            </a:xfrm>
          </p:grpSpPr>
          <p:sp>
            <p:nvSpPr>
              <p:cNvPr id="6" name="Oval 5">
                <a:extLst>
                  <a:ext uri="{FF2B5EF4-FFF2-40B4-BE49-F238E27FC236}">
                    <a16:creationId xmlns:a16="http://schemas.microsoft.com/office/drawing/2014/main" id="{2B71E800-CAD9-4385-9CC7-D7B1513B7878}"/>
                  </a:ext>
                </a:extLst>
              </p:cNvPr>
              <p:cNvSpPr/>
              <p:nvPr/>
            </p:nvSpPr>
            <p:spPr>
              <a:xfrm>
                <a:off x="7318060"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21" name="Rectangle 20">
                <a:extLst>
                  <a:ext uri="{FF2B5EF4-FFF2-40B4-BE49-F238E27FC236}">
                    <a16:creationId xmlns:a16="http://schemas.microsoft.com/office/drawing/2014/main" id="{8B5CB97F-6DCD-4F85-8F40-75CA7EDF7D1D}"/>
                  </a:ext>
                </a:extLst>
              </p:cNvPr>
              <p:cNvSpPr/>
              <p:nvPr/>
            </p:nvSpPr>
            <p:spPr>
              <a:xfrm>
                <a:off x="7318060" y="1522720"/>
                <a:ext cx="1234440" cy="923330"/>
              </a:xfrm>
              <a:prstGeom prst="rect">
                <a:avLst/>
              </a:prstGeom>
            </p:spPr>
            <p:txBody>
              <a:bodyPr wrap="square">
                <a:spAutoFit/>
              </a:bodyPr>
              <a:lstStyle/>
              <a:p>
                <a:pPr algn="ctr"/>
                <a:r>
                  <a:rPr lang="en-US" dirty="0">
                    <a:solidFill>
                      <a:schemeClr val="bg1"/>
                    </a:solidFill>
                  </a:rPr>
                  <a:t>Alt Secondary School</a:t>
                </a:r>
              </a:p>
            </p:txBody>
          </p:sp>
        </p:grpSp>
        <p:grpSp>
          <p:nvGrpSpPr>
            <p:cNvPr id="38" name="Group 37">
              <a:extLst>
                <a:ext uri="{FF2B5EF4-FFF2-40B4-BE49-F238E27FC236}">
                  <a16:creationId xmlns:a16="http://schemas.microsoft.com/office/drawing/2014/main" id="{4C726097-408F-476F-9C1F-F5E679F32023}"/>
                </a:ext>
              </a:extLst>
            </p:cNvPr>
            <p:cNvGrpSpPr/>
            <p:nvPr/>
          </p:nvGrpSpPr>
          <p:grpSpPr>
            <a:xfrm>
              <a:off x="5894231" y="1422402"/>
              <a:ext cx="1234440" cy="1190172"/>
              <a:chOff x="5894231" y="1422402"/>
              <a:chExt cx="1234440" cy="1190172"/>
            </a:xfrm>
          </p:grpSpPr>
          <p:sp>
            <p:nvSpPr>
              <p:cNvPr id="2" name="Oval 1">
                <a:extLst>
                  <a:ext uri="{FF2B5EF4-FFF2-40B4-BE49-F238E27FC236}">
                    <a16:creationId xmlns:a16="http://schemas.microsoft.com/office/drawing/2014/main" id="{5B242A57-D69A-48A2-BA61-CBFD38BE37CD}"/>
                  </a:ext>
                </a:extLst>
              </p:cNvPr>
              <p:cNvSpPr/>
              <p:nvPr/>
            </p:nvSpPr>
            <p:spPr>
              <a:xfrm>
                <a:off x="5894231"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23" name="Rectangle 22">
                <a:extLst>
                  <a:ext uri="{FF2B5EF4-FFF2-40B4-BE49-F238E27FC236}">
                    <a16:creationId xmlns:a16="http://schemas.microsoft.com/office/drawing/2014/main" id="{EDD8FCBA-69D6-4505-A711-706E03A5E34B}"/>
                  </a:ext>
                </a:extLst>
              </p:cNvPr>
              <p:cNvSpPr/>
              <p:nvPr/>
            </p:nvSpPr>
            <p:spPr>
              <a:xfrm>
                <a:off x="6029043" y="1832822"/>
                <a:ext cx="964816" cy="369332"/>
              </a:xfrm>
              <a:prstGeom prst="rect">
                <a:avLst/>
              </a:prstGeom>
            </p:spPr>
            <p:txBody>
              <a:bodyPr wrap="none">
                <a:spAutoFit/>
              </a:bodyPr>
              <a:lstStyle/>
              <a:p>
                <a:pPr algn="ctr"/>
                <a:r>
                  <a:rPr lang="en-US" dirty="0">
                    <a:solidFill>
                      <a:schemeClr val="bg1"/>
                    </a:solidFill>
                  </a:rPr>
                  <a:t>Tutoring</a:t>
                </a:r>
              </a:p>
            </p:txBody>
          </p:sp>
        </p:grpSp>
        <p:grpSp>
          <p:nvGrpSpPr>
            <p:cNvPr id="40" name="Group 39">
              <a:extLst>
                <a:ext uri="{FF2B5EF4-FFF2-40B4-BE49-F238E27FC236}">
                  <a16:creationId xmlns:a16="http://schemas.microsoft.com/office/drawing/2014/main" id="{73133106-7D32-4EDE-B5AD-C14826DA4F1F}"/>
                </a:ext>
              </a:extLst>
            </p:cNvPr>
            <p:cNvGrpSpPr/>
            <p:nvPr/>
          </p:nvGrpSpPr>
          <p:grpSpPr>
            <a:xfrm>
              <a:off x="6511451" y="2612574"/>
              <a:ext cx="1470443" cy="1190172"/>
              <a:chOff x="6511451" y="2612574"/>
              <a:chExt cx="1470443" cy="1190172"/>
            </a:xfrm>
          </p:grpSpPr>
          <p:sp>
            <p:nvSpPr>
              <p:cNvPr id="11" name="Oval 10">
                <a:extLst>
                  <a:ext uri="{FF2B5EF4-FFF2-40B4-BE49-F238E27FC236}">
                    <a16:creationId xmlns:a16="http://schemas.microsoft.com/office/drawing/2014/main" id="{694835EB-0C6E-47A7-9A01-1A002B782B37}"/>
                  </a:ext>
                </a:extLst>
              </p:cNvPr>
              <p:cNvSpPr/>
              <p:nvPr/>
            </p:nvSpPr>
            <p:spPr>
              <a:xfrm>
                <a:off x="6625024"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7" name="Rectangle 26">
                <a:extLst>
                  <a:ext uri="{FF2B5EF4-FFF2-40B4-BE49-F238E27FC236}">
                    <a16:creationId xmlns:a16="http://schemas.microsoft.com/office/drawing/2014/main" id="{3C3E9AC1-5B5B-49B5-B605-39D746F02394}"/>
                  </a:ext>
                </a:extLst>
              </p:cNvPr>
              <p:cNvSpPr/>
              <p:nvPr/>
            </p:nvSpPr>
            <p:spPr>
              <a:xfrm>
                <a:off x="6511451" y="2783990"/>
                <a:ext cx="1470443" cy="923330"/>
              </a:xfrm>
              <a:prstGeom prst="rect">
                <a:avLst/>
              </a:prstGeom>
            </p:spPr>
            <p:txBody>
              <a:bodyPr wrap="square">
                <a:spAutoFit/>
              </a:bodyPr>
              <a:lstStyle/>
              <a:p>
                <a:pPr algn="ctr"/>
                <a:r>
                  <a:rPr lang="en-US" dirty="0">
                    <a:solidFill>
                      <a:schemeClr val="bg1"/>
                    </a:solidFill>
                  </a:rPr>
                  <a:t>Education/ Workforce Prep</a:t>
                </a:r>
              </a:p>
            </p:txBody>
          </p:sp>
        </p:grpSp>
        <p:grpSp>
          <p:nvGrpSpPr>
            <p:cNvPr id="39" name="Group 38">
              <a:extLst>
                <a:ext uri="{FF2B5EF4-FFF2-40B4-BE49-F238E27FC236}">
                  <a16:creationId xmlns:a16="http://schemas.microsoft.com/office/drawing/2014/main" id="{5A772E82-5448-4DFB-9854-B86B4F73CE37}"/>
                </a:ext>
              </a:extLst>
            </p:cNvPr>
            <p:cNvGrpSpPr/>
            <p:nvPr/>
          </p:nvGrpSpPr>
          <p:grpSpPr>
            <a:xfrm>
              <a:off x="9915874" y="1422402"/>
              <a:ext cx="1658723" cy="1190172"/>
              <a:chOff x="9915874" y="1422402"/>
              <a:chExt cx="1658723" cy="1190172"/>
            </a:xfrm>
          </p:grpSpPr>
          <p:sp>
            <p:nvSpPr>
              <p:cNvPr id="8" name="Oval 7">
                <a:extLst>
                  <a:ext uri="{FF2B5EF4-FFF2-40B4-BE49-F238E27FC236}">
                    <a16:creationId xmlns:a16="http://schemas.microsoft.com/office/drawing/2014/main" id="{3847D803-EB9D-46CF-AB63-72F073B22FDD}"/>
                  </a:ext>
                </a:extLst>
              </p:cNvPr>
              <p:cNvSpPr/>
              <p:nvPr/>
            </p:nvSpPr>
            <p:spPr>
              <a:xfrm>
                <a:off x="10128016"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27">
                <a:extLst>
                  <a:ext uri="{FF2B5EF4-FFF2-40B4-BE49-F238E27FC236}">
                    <a16:creationId xmlns:a16="http://schemas.microsoft.com/office/drawing/2014/main" id="{562B61D4-8134-4203-B6C7-59914F9542F7}"/>
                  </a:ext>
                </a:extLst>
              </p:cNvPr>
              <p:cNvSpPr/>
              <p:nvPr/>
            </p:nvSpPr>
            <p:spPr>
              <a:xfrm>
                <a:off x="9915874" y="1707289"/>
                <a:ext cx="1658723" cy="615553"/>
              </a:xfrm>
              <a:prstGeom prst="rect">
                <a:avLst/>
              </a:prstGeom>
            </p:spPr>
            <p:txBody>
              <a:bodyPr wrap="square">
                <a:spAutoFit/>
              </a:bodyPr>
              <a:lstStyle/>
              <a:p>
                <a:pPr algn="ctr"/>
                <a:r>
                  <a:rPr lang="en-US" sz="1700" dirty="0">
                    <a:solidFill>
                      <a:schemeClr val="bg1"/>
                    </a:solidFill>
                  </a:rPr>
                  <a:t>Occupational Skill Training</a:t>
                </a:r>
              </a:p>
            </p:txBody>
          </p:sp>
        </p:grpSp>
        <p:grpSp>
          <p:nvGrpSpPr>
            <p:cNvPr id="41" name="Group 40">
              <a:extLst>
                <a:ext uri="{FF2B5EF4-FFF2-40B4-BE49-F238E27FC236}">
                  <a16:creationId xmlns:a16="http://schemas.microsoft.com/office/drawing/2014/main" id="{51CF5B8D-259B-493B-A588-0C0185D75019}"/>
                </a:ext>
              </a:extLst>
            </p:cNvPr>
            <p:cNvGrpSpPr/>
            <p:nvPr/>
          </p:nvGrpSpPr>
          <p:grpSpPr>
            <a:xfrm>
              <a:off x="8008614" y="2612574"/>
              <a:ext cx="1408146" cy="1190172"/>
              <a:chOff x="8008614" y="2612574"/>
              <a:chExt cx="1408146" cy="1190172"/>
            </a:xfrm>
          </p:grpSpPr>
          <p:sp>
            <p:nvSpPr>
              <p:cNvPr id="12" name="Oval 11">
                <a:extLst>
                  <a:ext uri="{FF2B5EF4-FFF2-40B4-BE49-F238E27FC236}">
                    <a16:creationId xmlns:a16="http://schemas.microsoft.com/office/drawing/2014/main" id="{6F397822-8063-4CF0-844E-31F34D674A2D}"/>
                  </a:ext>
                </a:extLst>
              </p:cNvPr>
              <p:cNvSpPr/>
              <p:nvPr/>
            </p:nvSpPr>
            <p:spPr>
              <a:xfrm>
                <a:off x="8048853"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9" name="Rectangle 28">
                <a:extLst>
                  <a:ext uri="{FF2B5EF4-FFF2-40B4-BE49-F238E27FC236}">
                    <a16:creationId xmlns:a16="http://schemas.microsoft.com/office/drawing/2014/main" id="{EABD5564-2AB5-4CF7-91E8-2EF1C10D8FC3}"/>
                  </a:ext>
                </a:extLst>
              </p:cNvPr>
              <p:cNvSpPr/>
              <p:nvPr/>
            </p:nvSpPr>
            <p:spPr>
              <a:xfrm>
                <a:off x="8008614" y="2802132"/>
                <a:ext cx="1408146" cy="923330"/>
              </a:xfrm>
              <a:prstGeom prst="rect">
                <a:avLst/>
              </a:prstGeom>
            </p:spPr>
            <p:txBody>
              <a:bodyPr wrap="square">
                <a:spAutoFit/>
              </a:bodyPr>
              <a:lstStyle/>
              <a:p>
                <a:pPr algn="ctr"/>
                <a:r>
                  <a:rPr lang="en-US" dirty="0">
                    <a:solidFill>
                      <a:schemeClr val="bg1"/>
                    </a:solidFill>
                  </a:rPr>
                  <a:t>Leadership Develop- </a:t>
                </a:r>
                <a:r>
                  <a:rPr lang="en-US" dirty="0" err="1">
                    <a:solidFill>
                      <a:schemeClr val="bg1"/>
                    </a:solidFill>
                  </a:rPr>
                  <a:t>ment</a:t>
                </a:r>
                <a:endParaRPr lang="en-US" dirty="0">
                  <a:solidFill>
                    <a:schemeClr val="bg1"/>
                  </a:solidFill>
                </a:endParaRPr>
              </a:p>
            </p:txBody>
          </p:sp>
        </p:grpSp>
        <p:grpSp>
          <p:nvGrpSpPr>
            <p:cNvPr id="42" name="Group 41">
              <a:extLst>
                <a:ext uri="{FF2B5EF4-FFF2-40B4-BE49-F238E27FC236}">
                  <a16:creationId xmlns:a16="http://schemas.microsoft.com/office/drawing/2014/main" id="{D06AEBD2-605B-458F-B9D6-0FA4CE8C4631}"/>
                </a:ext>
              </a:extLst>
            </p:cNvPr>
            <p:cNvGrpSpPr/>
            <p:nvPr/>
          </p:nvGrpSpPr>
          <p:grpSpPr>
            <a:xfrm>
              <a:off x="9411440" y="2612574"/>
              <a:ext cx="1408146" cy="1190172"/>
              <a:chOff x="9411440" y="2612574"/>
              <a:chExt cx="1408146" cy="1190172"/>
            </a:xfrm>
          </p:grpSpPr>
          <p:sp>
            <p:nvSpPr>
              <p:cNvPr id="13" name="Oval 12">
                <a:extLst>
                  <a:ext uri="{FF2B5EF4-FFF2-40B4-BE49-F238E27FC236}">
                    <a16:creationId xmlns:a16="http://schemas.microsoft.com/office/drawing/2014/main" id="{952B7ECC-E9D3-42C1-80A5-CCBC832E1717}"/>
                  </a:ext>
                </a:extLst>
              </p:cNvPr>
              <p:cNvSpPr/>
              <p:nvPr/>
            </p:nvSpPr>
            <p:spPr>
              <a:xfrm>
                <a:off x="9472682"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 name="Rectangle 29">
                <a:extLst>
                  <a:ext uri="{FF2B5EF4-FFF2-40B4-BE49-F238E27FC236}">
                    <a16:creationId xmlns:a16="http://schemas.microsoft.com/office/drawing/2014/main" id="{A03347E9-795F-498A-9A92-87983BB7A65F}"/>
                  </a:ext>
                </a:extLst>
              </p:cNvPr>
              <p:cNvSpPr/>
              <p:nvPr/>
            </p:nvSpPr>
            <p:spPr>
              <a:xfrm>
                <a:off x="9411440" y="2885954"/>
                <a:ext cx="1408146" cy="646331"/>
              </a:xfrm>
              <a:prstGeom prst="rect">
                <a:avLst/>
              </a:prstGeom>
            </p:spPr>
            <p:txBody>
              <a:bodyPr wrap="square">
                <a:spAutoFit/>
              </a:bodyPr>
              <a:lstStyle/>
              <a:p>
                <a:pPr algn="ctr"/>
                <a:r>
                  <a:rPr lang="en-US" dirty="0">
                    <a:solidFill>
                      <a:schemeClr val="bg1"/>
                    </a:solidFill>
                  </a:rPr>
                  <a:t>Supportive Services</a:t>
                </a:r>
              </a:p>
            </p:txBody>
          </p:sp>
        </p:grpSp>
        <p:grpSp>
          <p:nvGrpSpPr>
            <p:cNvPr id="43" name="Group 42">
              <a:extLst>
                <a:ext uri="{FF2B5EF4-FFF2-40B4-BE49-F238E27FC236}">
                  <a16:creationId xmlns:a16="http://schemas.microsoft.com/office/drawing/2014/main" id="{790F4D67-7F24-4B0B-82FF-14A1C07658F8}"/>
                </a:ext>
              </a:extLst>
            </p:cNvPr>
            <p:cNvGrpSpPr/>
            <p:nvPr/>
          </p:nvGrpSpPr>
          <p:grpSpPr>
            <a:xfrm>
              <a:off x="5909914" y="3839030"/>
              <a:ext cx="1408146" cy="1190172"/>
              <a:chOff x="5909914" y="3839030"/>
              <a:chExt cx="1408146" cy="1190172"/>
            </a:xfrm>
          </p:grpSpPr>
          <p:sp>
            <p:nvSpPr>
              <p:cNvPr id="14" name="Oval 13">
                <a:extLst>
                  <a:ext uri="{FF2B5EF4-FFF2-40B4-BE49-F238E27FC236}">
                    <a16:creationId xmlns:a16="http://schemas.microsoft.com/office/drawing/2014/main" id="{9465A213-C982-497F-A1AC-6CBAF57472AC}"/>
                  </a:ext>
                </a:extLst>
              </p:cNvPr>
              <p:cNvSpPr/>
              <p:nvPr/>
            </p:nvSpPr>
            <p:spPr>
              <a:xfrm>
                <a:off x="6006695"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700" dirty="0"/>
              </a:p>
            </p:txBody>
          </p:sp>
          <p:sp>
            <p:nvSpPr>
              <p:cNvPr id="31" name="Rectangle 30">
                <a:extLst>
                  <a:ext uri="{FF2B5EF4-FFF2-40B4-BE49-F238E27FC236}">
                    <a16:creationId xmlns:a16="http://schemas.microsoft.com/office/drawing/2014/main" id="{31953A11-8C0C-4A7D-B560-C93E813F0CD2}"/>
                  </a:ext>
                </a:extLst>
              </p:cNvPr>
              <p:cNvSpPr/>
              <p:nvPr/>
            </p:nvSpPr>
            <p:spPr>
              <a:xfrm>
                <a:off x="5909914" y="4110951"/>
                <a:ext cx="1408146" cy="646331"/>
              </a:xfrm>
              <a:prstGeom prst="rect">
                <a:avLst/>
              </a:prstGeom>
            </p:spPr>
            <p:txBody>
              <a:bodyPr wrap="square">
                <a:spAutoFit/>
              </a:bodyPr>
              <a:lstStyle/>
              <a:p>
                <a:pPr algn="ctr"/>
                <a:r>
                  <a:rPr lang="en-US" dirty="0">
                    <a:solidFill>
                      <a:schemeClr val="bg1"/>
                    </a:solidFill>
                  </a:rPr>
                  <a:t>Adult Mentoring</a:t>
                </a:r>
              </a:p>
            </p:txBody>
          </p:sp>
        </p:grpSp>
        <p:grpSp>
          <p:nvGrpSpPr>
            <p:cNvPr id="44" name="Group 43">
              <a:extLst>
                <a:ext uri="{FF2B5EF4-FFF2-40B4-BE49-F238E27FC236}">
                  <a16:creationId xmlns:a16="http://schemas.microsoft.com/office/drawing/2014/main" id="{4FC0FAEC-8563-4C43-8CE8-E2F4B07BD4FF}"/>
                </a:ext>
              </a:extLst>
            </p:cNvPr>
            <p:cNvGrpSpPr/>
            <p:nvPr/>
          </p:nvGrpSpPr>
          <p:grpSpPr>
            <a:xfrm>
              <a:off x="7333743" y="3839030"/>
              <a:ext cx="1408146" cy="1190172"/>
              <a:chOff x="7333743" y="3839030"/>
              <a:chExt cx="1408146" cy="1190172"/>
            </a:xfrm>
          </p:grpSpPr>
          <p:sp>
            <p:nvSpPr>
              <p:cNvPr id="15" name="Oval 14">
                <a:extLst>
                  <a:ext uri="{FF2B5EF4-FFF2-40B4-BE49-F238E27FC236}">
                    <a16:creationId xmlns:a16="http://schemas.microsoft.com/office/drawing/2014/main" id="{09880513-A69E-4A85-9C0C-BB2710F8DE29}"/>
                  </a:ext>
                </a:extLst>
              </p:cNvPr>
              <p:cNvSpPr/>
              <p:nvPr/>
            </p:nvSpPr>
            <p:spPr>
              <a:xfrm>
                <a:off x="7430524"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2" name="Rectangle 31">
                <a:extLst>
                  <a:ext uri="{FF2B5EF4-FFF2-40B4-BE49-F238E27FC236}">
                    <a16:creationId xmlns:a16="http://schemas.microsoft.com/office/drawing/2014/main" id="{BC7D90B8-98F8-4E41-A45B-461CA02F1064}"/>
                  </a:ext>
                </a:extLst>
              </p:cNvPr>
              <p:cNvSpPr/>
              <p:nvPr/>
            </p:nvSpPr>
            <p:spPr>
              <a:xfrm>
                <a:off x="7333743" y="4120496"/>
                <a:ext cx="1408146" cy="646331"/>
              </a:xfrm>
              <a:prstGeom prst="rect">
                <a:avLst/>
              </a:prstGeom>
            </p:spPr>
            <p:txBody>
              <a:bodyPr wrap="square">
                <a:spAutoFit/>
              </a:bodyPr>
              <a:lstStyle/>
              <a:p>
                <a:pPr algn="ctr"/>
                <a:r>
                  <a:rPr lang="en-US" dirty="0">
                    <a:solidFill>
                      <a:schemeClr val="bg1"/>
                    </a:solidFill>
                  </a:rPr>
                  <a:t>Follow-up Services</a:t>
                </a:r>
              </a:p>
            </p:txBody>
          </p:sp>
        </p:grpSp>
        <p:grpSp>
          <p:nvGrpSpPr>
            <p:cNvPr id="46" name="Group 45">
              <a:extLst>
                <a:ext uri="{FF2B5EF4-FFF2-40B4-BE49-F238E27FC236}">
                  <a16:creationId xmlns:a16="http://schemas.microsoft.com/office/drawing/2014/main" id="{A4449882-9410-49B8-977B-C6CB9C09CABA}"/>
                </a:ext>
              </a:extLst>
            </p:cNvPr>
            <p:cNvGrpSpPr/>
            <p:nvPr/>
          </p:nvGrpSpPr>
          <p:grpSpPr>
            <a:xfrm>
              <a:off x="10166451" y="3839030"/>
              <a:ext cx="1408146" cy="1190172"/>
              <a:chOff x="10166451" y="3839030"/>
              <a:chExt cx="1408146" cy="1190172"/>
            </a:xfrm>
          </p:grpSpPr>
          <p:sp>
            <p:nvSpPr>
              <p:cNvPr id="17" name="Oval 16">
                <a:extLst>
                  <a:ext uri="{FF2B5EF4-FFF2-40B4-BE49-F238E27FC236}">
                    <a16:creationId xmlns:a16="http://schemas.microsoft.com/office/drawing/2014/main" id="{33BB74E9-EC24-4792-9B7C-00343F5F16C7}"/>
                  </a:ext>
                </a:extLst>
              </p:cNvPr>
              <p:cNvSpPr/>
              <p:nvPr/>
            </p:nvSpPr>
            <p:spPr>
              <a:xfrm>
                <a:off x="10240480"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3" name="Rectangle 32">
                <a:extLst>
                  <a:ext uri="{FF2B5EF4-FFF2-40B4-BE49-F238E27FC236}">
                    <a16:creationId xmlns:a16="http://schemas.microsoft.com/office/drawing/2014/main" id="{3271F988-ED04-4198-AE76-1895921B7672}"/>
                  </a:ext>
                </a:extLst>
              </p:cNvPr>
              <p:cNvSpPr/>
              <p:nvPr/>
            </p:nvSpPr>
            <p:spPr>
              <a:xfrm>
                <a:off x="10166451" y="4128762"/>
                <a:ext cx="1408146" cy="646331"/>
              </a:xfrm>
              <a:prstGeom prst="rect">
                <a:avLst/>
              </a:prstGeom>
            </p:spPr>
            <p:txBody>
              <a:bodyPr wrap="square">
                <a:spAutoFit/>
              </a:bodyPr>
              <a:lstStyle/>
              <a:p>
                <a:pPr algn="ctr"/>
                <a:r>
                  <a:rPr lang="en-US" dirty="0">
                    <a:solidFill>
                      <a:schemeClr val="bg1"/>
                    </a:solidFill>
                  </a:rPr>
                  <a:t>Financial Literacy</a:t>
                </a:r>
              </a:p>
            </p:txBody>
          </p:sp>
        </p:grpSp>
        <p:grpSp>
          <p:nvGrpSpPr>
            <p:cNvPr id="45" name="Group 44">
              <a:extLst>
                <a:ext uri="{FF2B5EF4-FFF2-40B4-BE49-F238E27FC236}">
                  <a16:creationId xmlns:a16="http://schemas.microsoft.com/office/drawing/2014/main" id="{989095A2-FD31-494E-8157-95C2BE343C7E}"/>
                </a:ext>
              </a:extLst>
            </p:cNvPr>
            <p:cNvGrpSpPr/>
            <p:nvPr/>
          </p:nvGrpSpPr>
          <p:grpSpPr>
            <a:xfrm>
              <a:off x="8777428" y="3839030"/>
              <a:ext cx="1408146" cy="1190172"/>
              <a:chOff x="8777428" y="3839030"/>
              <a:chExt cx="1408146" cy="1190172"/>
            </a:xfrm>
          </p:grpSpPr>
          <p:sp>
            <p:nvSpPr>
              <p:cNvPr id="16" name="Oval 15">
                <a:extLst>
                  <a:ext uri="{FF2B5EF4-FFF2-40B4-BE49-F238E27FC236}">
                    <a16:creationId xmlns:a16="http://schemas.microsoft.com/office/drawing/2014/main" id="{08928086-D2D8-4ADD-B4F8-FB65596D7243}"/>
                  </a:ext>
                </a:extLst>
              </p:cNvPr>
              <p:cNvSpPr/>
              <p:nvPr/>
            </p:nvSpPr>
            <p:spPr>
              <a:xfrm>
                <a:off x="8854353"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4" name="Rectangle 33">
                <a:extLst>
                  <a:ext uri="{FF2B5EF4-FFF2-40B4-BE49-F238E27FC236}">
                    <a16:creationId xmlns:a16="http://schemas.microsoft.com/office/drawing/2014/main" id="{DB8E373B-FD27-456B-A941-7EBB1E9C2E7E}"/>
                  </a:ext>
                </a:extLst>
              </p:cNvPr>
              <p:cNvSpPr/>
              <p:nvPr/>
            </p:nvSpPr>
            <p:spPr>
              <a:xfrm>
                <a:off x="8777428" y="3972451"/>
                <a:ext cx="1408146" cy="923330"/>
              </a:xfrm>
              <a:prstGeom prst="rect">
                <a:avLst/>
              </a:prstGeom>
            </p:spPr>
            <p:txBody>
              <a:bodyPr wrap="square">
                <a:spAutoFit/>
              </a:bodyPr>
              <a:lstStyle/>
              <a:p>
                <a:pPr algn="ctr"/>
                <a:r>
                  <a:rPr lang="en-US" dirty="0">
                    <a:solidFill>
                      <a:schemeClr val="bg1"/>
                    </a:solidFill>
                  </a:rPr>
                  <a:t>Guidance and Counseling</a:t>
                </a:r>
              </a:p>
            </p:txBody>
          </p:sp>
        </p:grpSp>
        <p:grpSp>
          <p:nvGrpSpPr>
            <p:cNvPr id="47" name="Group 46">
              <a:extLst>
                <a:ext uri="{FF2B5EF4-FFF2-40B4-BE49-F238E27FC236}">
                  <a16:creationId xmlns:a16="http://schemas.microsoft.com/office/drawing/2014/main" id="{8396F665-A653-48A6-88C7-93768AF50DE6}"/>
                </a:ext>
              </a:extLst>
            </p:cNvPr>
            <p:cNvGrpSpPr/>
            <p:nvPr/>
          </p:nvGrpSpPr>
          <p:grpSpPr>
            <a:xfrm>
              <a:off x="6650635" y="5029202"/>
              <a:ext cx="1408146" cy="1190172"/>
              <a:chOff x="6650635" y="5029202"/>
              <a:chExt cx="1408146" cy="1190172"/>
            </a:xfrm>
          </p:grpSpPr>
          <p:sp>
            <p:nvSpPr>
              <p:cNvPr id="18" name="Oval 17">
                <a:extLst>
                  <a:ext uri="{FF2B5EF4-FFF2-40B4-BE49-F238E27FC236}">
                    <a16:creationId xmlns:a16="http://schemas.microsoft.com/office/drawing/2014/main" id="{001703C5-9886-4BBD-A8E3-E16A45EA043C}"/>
                  </a:ext>
                </a:extLst>
              </p:cNvPr>
              <p:cNvSpPr/>
              <p:nvPr/>
            </p:nvSpPr>
            <p:spPr>
              <a:xfrm>
                <a:off x="6737488"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5" name="Rectangle 34">
                <a:extLst>
                  <a:ext uri="{FF2B5EF4-FFF2-40B4-BE49-F238E27FC236}">
                    <a16:creationId xmlns:a16="http://schemas.microsoft.com/office/drawing/2014/main" id="{F3CD01F8-CC87-4E97-A55A-33BC8EEDA604}"/>
                  </a:ext>
                </a:extLst>
              </p:cNvPr>
              <p:cNvSpPr/>
              <p:nvPr/>
            </p:nvSpPr>
            <p:spPr>
              <a:xfrm>
                <a:off x="6650635" y="5156096"/>
                <a:ext cx="1408146" cy="923330"/>
              </a:xfrm>
              <a:prstGeom prst="rect">
                <a:avLst/>
              </a:prstGeom>
            </p:spPr>
            <p:txBody>
              <a:bodyPr wrap="square">
                <a:spAutoFit/>
              </a:bodyPr>
              <a:lstStyle/>
              <a:p>
                <a:pPr algn="ctr"/>
                <a:r>
                  <a:rPr lang="en-US" dirty="0">
                    <a:solidFill>
                      <a:schemeClr val="bg1"/>
                    </a:solidFill>
                  </a:rPr>
                  <a:t>Entre- </a:t>
                </a:r>
                <a:r>
                  <a:rPr lang="en-US" dirty="0" err="1">
                    <a:solidFill>
                      <a:schemeClr val="bg1"/>
                    </a:solidFill>
                  </a:rPr>
                  <a:t>preneurial</a:t>
                </a:r>
                <a:r>
                  <a:rPr lang="en-US" dirty="0">
                    <a:solidFill>
                      <a:schemeClr val="bg1"/>
                    </a:solidFill>
                  </a:rPr>
                  <a:t> Skills</a:t>
                </a:r>
              </a:p>
            </p:txBody>
          </p:sp>
        </p:grpSp>
        <p:grpSp>
          <p:nvGrpSpPr>
            <p:cNvPr id="48" name="Group 47">
              <a:extLst>
                <a:ext uri="{FF2B5EF4-FFF2-40B4-BE49-F238E27FC236}">
                  <a16:creationId xmlns:a16="http://schemas.microsoft.com/office/drawing/2014/main" id="{B712A989-B890-49D7-B5ED-31992231A16D}"/>
                </a:ext>
              </a:extLst>
            </p:cNvPr>
            <p:cNvGrpSpPr/>
            <p:nvPr/>
          </p:nvGrpSpPr>
          <p:grpSpPr>
            <a:xfrm>
              <a:off x="8082306" y="5029202"/>
              <a:ext cx="1408146" cy="1190172"/>
              <a:chOff x="8082306" y="5029202"/>
              <a:chExt cx="1408146" cy="1190172"/>
            </a:xfrm>
          </p:grpSpPr>
          <p:sp>
            <p:nvSpPr>
              <p:cNvPr id="19" name="Oval 18">
                <a:extLst>
                  <a:ext uri="{FF2B5EF4-FFF2-40B4-BE49-F238E27FC236}">
                    <a16:creationId xmlns:a16="http://schemas.microsoft.com/office/drawing/2014/main" id="{6E2F4BCB-A5B6-497C-8C1E-F49D118C3BB6}"/>
                  </a:ext>
                </a:extLst>
              </p:cNvPr>
              <p:cNvSpPr/>
              <p:nvPr/>
            </p:nvSpPr>
            <p:spPr>
              <a:xfrm>
                <a:off x="8161317"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6" name="Rectangle 35">
                <a:extLst>
                  <a:ext uri="{FF2B5EF4-FFF2-40B4-BE49-F238E27FC236}">
                    <a16:creationId xmlns:a16="http://schemas.microsoft.com/office/drawing/2014/main" id="{C0AC1571-B7CA-48E2-A5A1-13335EDE7FAB}"/>
                  </a:ext>
                </a:extLst>
              </p:cNvPr>
              <p:cNvSpPr/>
              <p:nvPr/>
            </p:nvSpPr>
            <p:spPr>
              <a:xfrm>
                <a:off x="8082306" y="5142770"/>
                <a:ext cx="1408146" cy="923330"/>
              </a:xfrm>
              <a:prstGeom prst="rect">
                <a:avLst/>
              </a:prstGeom>
            </p:spPr>
            <p:txBody>
              <a:bodyPr wrap="square">
                <a:spAutoFit/>
              </a:bodyPr>
              <a:lstStyle/>
              <a:p>
                <a:pPr algn="ctr"/>
                <a:r>
                  <a:rPr lang="en-US" dirty="0">
                    <a:solidFill>
                      <a:schemeClr val="bg1"/>
                    </a:solidFill>
                  </a:rPr>
                  <a:t>Labor Market Information</a:t>
                </a:r>
              </a:p>
            </p:txBody>
          </p:sp>
        </p:grpSp>
        <p:grpSp>
          <p:nvGrpSpPr>
            <p:cNvPr id="49" name="Group 48">
              <a:extLst>
                <a:ext uri="{FF2B5EF4-FFF2-40B4-BE49-F238E27FC236}">
                  <a16:creationId xmlns:a16="http://schemas.microsoft.com/office/drawing/2014/main" id="{FCB147B8-C682-4768-AD88-B2A1245A5BC2}"/>
                </a:ext>
              </a:extLst>
            </p:cNvPr>
            <p:cNvGrpSpPr/>
            <p:nvPr/>
          </p:nvGrpSpPr>
          <p:grpSpPr>
            <a:xfrm>
              <a:off x="9530808" y="5029202"/>
              <a:ext cx="1408146" cy="1190172"/>
              <a:chOff x="9530808" y="5029202"/>
              <a:chExt cx="1408146" cy="1190172"/>
            </a:xfrm>
          </p:grpSpPr>
          <p:sp>
            <p:nvSpPr>
              <p:cNvPr id="20" name="Oval 19">
                <a:extLst>
                  <a:ext uri="{FF2B5EF4-FFF2-40B4-BE49-F238E27FC236}">
                    <a16:creationId xmlns:a16="http://schemas.microsoft.com/office/drawing/2014/main" id="{A50785BC-2339-40FA-A87E-D773393C8102}"/>
                  </a:ext>
                </a:extLst>
              </p:cNvPr>
              <p:cNvSpPr/>
              <p:nvPr/>
            </p:nvSpPr>
            <p:spPr>
              <a:xfrm>
                <a:off x="9585146"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7" name="Rectangle 36">
                <a:extLst>
                  <a:ext uri="{FF2B5EF4-FFF2-40B4-BE49-F238E27FC236}">
                    <a16:creationId xmlns:a16="http://schemas.microsoft.com/office/drawing/2014/main" id="{83F59378-98BB-4331-830E-0AAC827E36E1}"/>
                  </a:ext>
                </a:extLst>
              </p:cNvPr>
              <p:cNvSpPr/>
              <p:nvPr/>
            </p:nvSpPr>
            <p:spPr>
              <a:xfrm>
                <a:off x="9530808" y="5161935"/>
                <a:ext cx="1408146" cy="923330"/>
              </a:xfrm>
              <a:prstGeom prst="rect">
                <a:avLst/>
              </a:prstGeom>
            </p:spPr>
            <p:txBody>
              <a:bodyPr wrap="square">
                <a:spAutoFit/>
              </a:bodyPr>
              <a:lstStyle/>
              <a:p>
                <a:pPr algn="ctr"/>
                <a:r>
                  <a:rPr lang="en-US" dirty="0">
                    <a:solidFill>
                      <a:schemeClr val="bg1"/>
                    </a:solidFill>
                  </a:rPr>
                  <a:t>Post- Secondary Prep</a:t>
                </a:r>
              </a:p>
            </p:txBody>
          </p:sp>
        </p:grpSp>
      </p:grpSp>
      <p:sp>
        <p:nvSpPr>
          <p:cNvPr id="4" name="TextBox 3">
            <a:extLst>
              <a:ext uri="{FF2B5EF4-FFF2-40B4-BE49-F238E27FC236}">
                <a16:creationId xmlns:a16="http://schemas.microsoft.com/office/drawing/2014/main" id="{0128BB36-F890-4BA1-832A-A4D3A81E3EAD}"/>
              </a:ext>
            </a:extLst>
          </p:cNvPr>
          <p:cNvSpPr txBox="1"/>
          <p:nvPr/>
        </p:nvSpPr>
        <p:spPr>
          <a:xfrm rot="16200000">
            <a:off x="-297310" y="3741052"/>
            <a:ext cx="2216889" cy="369332"/>
          </a:xfrm>
          <a:prstGeom prst="rect">
            <a:avLst/>
          </a:prstGeom>
          <a:noFill/>
        </p:spPr>
        <p:txBody>
          <a:bodyPr wrap="none" rtlCol="0">
            <a:spAutoFit/>
          </a:bodyPr>
          <a:lstStyle/>
          <a:p>
            <a:r>
              <a:rPr lang="en-US" b="1" dirty="0"/>
              <a:t>14 Program Elements</a:t>
            </a:r>
          </a:p>
        </p:txBody>
      </p:sp>
    </p:spTree>
    <p:extLst>
      <p:ext uri="{BB962C8B-B14F-4D97-AF65-F5344CB8AC3E}">
        <p14:creationId xmlns:p14="http://schemas.microsoft.com/office/powerpoint/2010/main" val="332237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Planned and Actual WIOA Services</a:t>
            </a:r>
          </a:p>
        </p:txBody>
      </p:sp>
      <p:sp>
        <p:nvSpPr>
          <p:cNvPr id="10" name="Rectangle 9">
            <a:extLst>
              <a:ext uri="{FF2B5EF4-FFF2-40B4-BE49-F238E27FC236}">
                <a16:creationId xmlns:a16="http://schemas.microsoft.com/office/drawing/2014/main" id="{6FB749A2-F4B7-4F8D-B3BD-E1319034AF5F}"/>
              </a:ext>
            </a:extLst>
          </p:cNvPr>
          <p:cNvSpPr/>
          <p:nvPr/>
        </p:nvSpPr>
        <p:spPr>
          <a:xfrm>
            <a:off x="7200821" y="1471798"/>
            <a:ext cx="4192474" cy="4487817"/>
          </a:xfrm>
          <a:prstGeom prst="rect">
            <a:avLst/>
          </a:prstGeom>
          <a:solidFill>
            <a:schemeClr val="bg1">
              <a:lumMod val="9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anose="05000000000000000000" pitchFamily="2" charset="2"/>
              <a:buChar char="ü"/>
            </a:pPr>
            <a:r>
              <a:rPr lang="en-US" dirty="0">
                <a:solidFill>
                  <a:schemeClr val="tx1"/>
                </a:solidFill>
              </a:rPr>
              <a:t>Assessment results should inform program elements that will assist youth in achieving goals</a:t>
            </a:r>
          </a:p>
          <a:p>
            <a:pPr marL="285750" indent="-285750">
              <a:spcAft>
                <a:spcPts val="600"/>
              </a:spcAft>
              <a:buFont typeface="Wingdings" panose="05000000000000000000" pitchFamily="2" charset="2"/>
              <a:buChar char="ü"/>
            </a:pPr>
            <a:r>
              <a:rPr lang="en-US" dirty="0">
                <a:solidFill>
                  <a:schemeClr val="tx1"/>
                </a:solidFill>
              </a:rPr>
              <a:t>All program elements should be available to each youth</a:t>
            </a:r>
          </a:p>
          <a:p>
            <a:pPr marL="285750" indent="-285750">
              <a:spcAft>
                <a:spcPts val="600"/>
              </a:spcAft>
              <a:buFont typeface="Wingdings" panose="05000000000000000000" pitchFamily="2" charset="2"/>
              <a:buChar char="ü"/>
            </a:pPr>
            <a:r>
              <a:rPr lang="en-US" dirty="0">
                <a:solidFill>
                  <a:schemeClr val="tx1"/>
                </a:solidFill>
              </a:rPr>
              <a:t>Each youth must be provided the program elements that are determined appropriate for them</a:t>
            </a:r>
          </a:p>
          <a:p>
            <a:pPr marL="285750" indent="-285750">
              <a:spcAft>
                <a:spcPts val="600"/>
              </a:spcAft>
              <a:buFont typeface="Wingdings" panose="05000000000000000000" pitchFamily="2" charset="2"/>
              <a:buChar char="ü"/>
            </a:pPr>
            <a:r>
              <a:rPr lang="en-US" dirty="0">
                <a:solidFill>
                  <a:schemeClr val="tx1"/>
                </a:solidFill>
              </a:rPr>
              <a:t>Each youth is expected to receive multiple program elements while enrolled in the WIOA youth program. </a:t>
            </a:r>
          </a:p>
          <a:p>
            <a:pPr marL="285750" indent="-285750">
              <a:spcAft>
                <a:spcPts val="600"/>
              </a:spcAft>
              <a:buFont typeface="Wingdings" panose="05000000000000000000" pitchFamily="2" charset="2"/>
              <a:buChar char="ü"/>
            </a:pPr>
            <a:r>
              <a:rPr lang="en-US" dirty="0">
                <a:solidFill>
                  <a:schemeClr val="tx1"/>
                </a:solidFill>
              </a:rPr>
              <a:t>In addition, follow-up services should be offered and provided for at least 12 months following exit</a:t>
            </a:r>
          </a:p>
        </p:txBody>
      </p:sp>
      <p:sp>
        <p:nvSpPr>
          <p:cNvPr id="4" name="TextBox 3">
            <a:extLst>
              <a:ext uri="{FF2B5EF4-FFF2-40B4-BE49-F238E27FC236}">
                <a16:creationId xmlns:a16="http://schemas.microsoft.com/office/drawing/2014/main" id="{0128BB36-F890-4BA1-832A-A4D3A81E3EAD}"/>
              </a:ext>
            </a:extLst>
          </p:cNvPr>
          <p:cNvSpPr txBox="1"/>
          <p:nvPr/>
        </p:nvSpPr>
        <p:spPr>
          <a:xfrm rot="16200000">
            <a:off x="-297310" y="3741052"/>
            <a:ext cx="2216889" cy="369332"/>
          </a:xfrm>
          <a:prstGeom prst="rect">
            <a:avLst/>
          </a:prstGeom>
          <a:noFill/>
        </p:spPr>
        <p:txBody>
          <a:bodyPr wrap="none" rtlCol="0">
            <a:spAutoFit/>
          </a:bodyPr>
          <a:lstStyle/>
          <a:p>
            <a:r>
              <a:rPr lang="en-US" b="1" dirty="0"/>
              <a:t>14 Program Elements</a:t>
            </a:r>
          </a:p>
        </p:txBody>
      </p:sp>
      <p:grpSp>
        <p:nvGrpSpPr>
          <p:cNvPr id="95" name="Group 94">
            <a:extLst>
              <a:ext uri="{FF2B5EF4-FFF2-40B4-BE49-F238E27FC236}">
                <a16:creationId xmlns:a16="http://schemas.microsoft.com/office/drawing/2014/main" id="{7DA26FA5-7242-451F-87C5-BB601BCE9797}"/>
              </a:ext>
            </a:extLst>
          </p:cNvPr>
          <p:cNvGrpSpPr/>
          <p:nvPr/>
        </p:nvGrpSpPr>
        <p:grpSpPr>
          <a:xfrm>
            <a:off x="1101481" y="1412647"/>
            <a:ext cx="5680366" cy="4796972"/>
            <a:chOff x="5894231" y="1422402"/>
            <a:chExt cx="5680366" cy="4796972"/>
          </a:xfrm>
        </p:grpSpPr>
        <p:grpSp>
          <p:nvGrpSpPr>
            <p:cNvPr id="96" name="Group 95">
              <a:extLst>
                <a:ext uri="{FF2B5EF4-FFF2-40B4-BE49-F238E27FC236}">
                  <a16:creationId xmlns:a16="http://schemas.microsoft.com/office/drawing/2014/main" id="{867DE3DF-1405-4173-BEDC-8FA73268FDA9}"/>
                </a:ext>
              </a:extLst>
            </p:cNvPr>
            <p:cNvGrpSpPr/>
            <p:nvPr/>
          </p:nvGrpSpPr>
          <p:grpSpPr>
            <a:xfrm>
              <a:off x="8692308" y="1422402"/>
              <a:ext cx="1333601" cy="1190172"/>
              <a:chOff x="8692308" y="1422402"/>
              <a:chExt cx="1333601" cy="1190172"/>
            </a:xfrm>
          </p:grpSpPr>
          <p:sp>
            <p:nvSpPr>
              <p:cNvPr id="136" name="Oval 135">
                <a:extLst>
                  <a:ext uri="{FF2B5EF4-FFF2-40B4-BE49-F238E27FC236}">
                    <a16:creationId xmlns:a16="http://schemas.microsoft.com/office/drawing/2014/main" id="{DE3BE663-4247-4C91-95DA-A85CEFD35A8D}"/>
                  </a:ext>
                </a:extLst>
              </p:cNvPr>
              <p:cNvSpPr/>
              <p:nvPr/>
            </p:nvSpPr>
            <p:spPr>
              <a:xfrm>
                <a:off x="8741889"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37" name="Rectangle 136">
                <a:extLst>
                  <a:ext uri="{FF2B5EF4-FFF2-40B4-BE49-F238E27FC236}">
                    <a16:creationId xmlns:a16="http://schemas.microsoft.com/office/drawing/2014/main" id="{CCCE2041-6909-4297-962A-59D3C123DEEF}"/>
                  </a:ext>
                </a:extLst>
              </p:cNvPr>
              <p:cNvSpPr/>
              <p:nvPr/>
            </p:nvSpPr>
            <p:spPr>
              <a:xfrm>
                <a:off x="8692308" y="1661220"/>
                <a:ext cx="1333601" cy="646331"/>
              </a:xfrm>
              <a:prstGeom prst="rect">
                <a:avLst/>
              </a:prstGeom>
            </p:spPr>
            <p:txBody>
              <a:bodyPr wrap="square">
                <a:spAutoFit/>
              </a:bodyPr>
              <a:lstStyle/>
              <a:p>
                <a:pPr algn="ctr"/>
                <a:r>
                  <a:rPr lang="en-US" dirty="0">
                    <a:solidFill>
                      <a:schemeClr val="bg1"/>
                    </a:solidFill>
                  </a:rPr>
                  <a:t>Work Experience</a:t>
                </a:r>
              </a:p>
            </p:txBody>
          </p:sp>
        </p:grpSp>
        <p:grpSp>
          <p:nvGrpSpPr>
            <p:cNvPr id="97" name="Group 96">
              <a:extLst>
                <a:ext uri="{FF2B5EF4-FFF2-40B4-BE49-F238E27FC236}">
                  <a16:creationId xmlns:a16="http://schemas.microsoft.com/office/drawing/2014/main" id="{4DD8FC5D-B3D0-48CC-AF36-AF011A41D5D4}"/>
                </a:ext>
              </a:extLst>
            </p:cNvPr>
            <p:cNvGrpSpPr/>
            <p:nvPr/>
          </p:nvGrpSpPr>
          <p:grpSpPr>
            <a:xfrm>
              <a:off x="7318060" y="1422402"/>
              <a:ext cx="1234440" cy="1190172"/>
              <a:chOff x="7318060" y="1422402"/>
              <a:chExt cx="1234440" cy="1190172"/>
            </a:xfrm>
          </p:grpSpPr>
          <p:sp>
            <p:nvSpPr>
              <p:cNvPr id="134" name="Oval 133">
                <a:extLst>
                  <a:ext uri="{FF2B5EF4-FFF2-40B4-BE49-F238E27FC236}">
                    <a16:creationId xmlns:a16="http://schemas.microsoft.com/office/drawing/2014/main" id="{A88445F9-E5D2-48C7-8873-AA4D81B87F3F}"/>
                  </a:ext>
                </a:extLst>
              </p:cNvPr>
              <p:cNvSpPr/>
              <p:nvPr/>
            </p:nvSpPr>
            <p:spPr>
              <a:xfrm>
                <a:off x="7318060"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135" name="Rectangle 134">
                <a:extLst>
                  <a:ext uri="{FF2B5EF4-FFF2-40B4-BE49-F238E27FC236}">
                    <a16:creationId xmlns:a16="http://schemas.microsoft.com/office/drawing/2014/main" id="{BC3B9AC3-1E13-420B-8A20-5250746F0B48}"/>
                  </a:ext>
                </a:extLst>
              </p:cNvPr>
              <p:cNvSpPr/>
              <p:nvPr/>
            </p:nvSpPr>
            <p:spPr>
              <a:xfrm>
                <a:off x="7318060" y="1522720"/>
                <a:ext cx="1234440" cy="923330"/>
              </a:xfrm>
              <a:prstGeom prst="rect">
                <a:avLst/>
              </a:prstGeom>
            </p:spPr>
            <p:txBody>
              <a:bodyPr wrap="square">
                <a:spAutoFit/>
              </a:bodyPr>
              <a:lstStyle/>
              <a:p>
                <a:pPr algn="ctr"/>
                <a:r>
                  <a:rPr lang="en-US" dirty="0">
                    <a:solidFill>
                      <a:schemeClr val="bg1"/>
                    </a:solidFill>
                  </a:rPr>
                  <a:t>Alt Secondary School</a:t>
                </a:r>
              </a:p>
            </p:txBody>
          </p:sp>
        </p:grpSp>
        <p:grpSp>
          <p:nvGrpSpPr>
            <p:cNvPr id="98" name="Group 97">
              <a:extLst>
                <a:ext uri="{FF2B5EF4-FFF2-40B4-BE49-F238E27FC236}">
                  <a16:creationId xmlns:a16="http://schemas.microsoft.com/office/drawing/2014/main" id="{AF5A23A0-7CDC-44F1-ADD5-2EB159405E57}"/>
                </a:ext>
              </a:extLst>
            </p:cNvPr>
            <p:cNvGrpSpPr/>
            <p:nvPr/>
          </p:nvGrpSpPr>
          <p:grpSpPr>
            <a:xfrm>
              <a:off x="5894231" y="1422402"/>
              <a:ext cx="1234440" cy="1190172"/>
              <a:chOff x="5894231" y="1422402"/>
              <a:chExt cx="1234440" cy="1190172"/>
            </a:xfrm>
          </p:grpSpPr>
          <p:sp>
            <p:nvSpPr>
              <p:cNvPr id="132" name="Oval 131">
                <a:extLst>
                  <a:ext uri="{FF2B5EF4-FFF2-40B4-BE49-F238E27FC236}">
                    <a16:creationId xmlns:a16="http://schemas.microsoft.com/office/drawing/2014/main" id="{A1DFA7E2-03C1-408C-B930-998733FC78A1}"/>
                  </a:ext>
                </a:extLst>
              </p:cNvPr>
              <p:cNvSpPr/>
              <p:nvPr/>
            </p:nvSpPr>
            <p:spPr>
              <a:xfrm>
                <a:off x="5894231"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133" name="Rectangle 132">
                <a:extLst>
                  <a:ext uri="{FF2B5EF4-FFF2-40B4-BE49-F238E27FC236}">
                    <a16:creationId xmlns:a16="http://schemas.microsoft.com/office/drawing/2014/main" id="{0ECF681B-B434-47D4-98E0-6676943460F2}"/>
                  </a:ext>
                </a:extLst>
              </p:cNvPr>
              <p:cNvSpPr/>
              <p:nvPr/>
            </p:nvSpPr>
            <p:spPr>
              <a:xfrm>
                <a:off x="6029043" y="1832822"/>
                <a:ext cx="964816" cy="369332"/>
              </a:xfrm>
              <a:prstGeom prst="rect">
                <a:avLst/>
              </a:prstGeom>
            </p:spPr>
            <p:txBody>
              <a:bodyPr wrap="none">
                <a:spAutoFit/>
              </a:bodyPr>
              <a:lstStyle/>
              <a:p>
                <a:pPr algn="ctr"/>
                <a:r>
                  <a:rPr lang="en-US" dirty="0">
                    <a:solidFill>
                      <a:schemeClr val="bg1"/>
                    </a:solidFill>
                  </a:rPr>
                  <a:t>Tutoring</a:t>
                </a:r>
              </a:p>
            </p:txBody>
          </p:sp>
        </p:grpSp>
        <p:grpSp>
          <p:nvGrpSpPr>
            <p:cNvPr id="99" name="Group 98">
              <a:extLst>
                <a:ext uri="{FF2B5EF4-FFF2-40B4-BE49-F238E27FC236}">
                  <a16:creationId xmlns:a16="http://schemas.microsoft.com/office/drawing/2014/main" id="{07507539-11EB-4C7F-AD36-EE4222C26665}"/>
                </a:ext>
              </a:extLst>
            </p:cNvPr>
            <p:cNvGrpSpPr/>
            <p:nvPr/>
          </p:nvGrpSpPr>
          <p:grpSpPr>
            <a:xfrm>
              <a:off x="6511451" y="2612574"/>
              <a:ext cx="1470443" cy="1190172"/>
              <a:chOff x="6511451" y="2612574"/>
              <a:chExt cx="1470443" cy="1190172"/>
            </a:xfrm>
          </p:grpSpPr>
          <p:sp>
            <p:nvSpPr>
              <p:cNvPr id="130" name="Oval 129">
                <a:extLst>
                  <a:ext uri="{FF2B5EF4-FFF2-40B4-BE49-F238E27FC236}">
                    <a16:creationId xmlns:a16="http://schemas.microsoft.com/office/drawing/2014/main" id="{26F544CB-49EB-4006-AD61-CCBDABD3133C}"/>
                  </a:ext>
                </a:extLst>
              </p:cNvPr>
              <p:cNvSpPr/>
              <p:nvPr/>
            </p:nvSpPr>
            <p:spPr>
              <a:xfrm>
                <a:off x="6625024"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Rectangle 130">
                <a:extLst>
                  <a:ext uri="{FF2B5EF4-FFF2-40B4-BE49-F238E27FC236}">
                    <a16:creationId xmlns:a16="http://schemas.microsoft.com/office/drawing/2014/main" id="{F28B154C-288F-4246-AFF4-32CEACD82377}"/>
                  </a:ext>
                </a:extLst>
              </p:cNvPr>
              <p:cNvSpPr/>
              <p:nvPr/>
            </p:nvSpPr>
            <p:spPr>
              <a:xfrm>
                <a:off x="6511451" y="2783990"/>
                <a:ext cx="1470443" cy="923330"/>
              </a:xfrm>
              <a:prstGeom prst="rect">
                <a:avLst/>
              </a:prstGeom>
            </p:spPr>
            <p:txBody>
              <a:bodyPr wrap="square">
                <a:spAutoFit/>
              </a:bodyPr>
              <a:lstStyle/>
              <a:p>
                <a:pPr algn="ctr"/>
                <a:r>
                  <a:rPr lang="en-US" dirty="0">
                    <a:solidFill>
                      <a:schemeClr val="bg1"/>
                    </a:solidFill>
                  </a:rPr>
                  <a:t>Education/ Workforce Prep</a:t>
                </a:r>
              </a:p>
            </p:txBody>
          </p:sp>
        </p:grpSp>
        <p:grpSp>
          <p:nvGrpSpPr>
            <p:cNvPr id="100" name="Group 99">
              <a:extLst>
                <a:ext uri="{FF2B5EF4-FFF2-40B4-BE49-F238E27FC236}">
                  <a16:creationId xmlns:a16="http://schemas.microsoft.com/office/drawing/2014/main" id="{AD4841BF-E70E-4896-BCA1-DCAB13889270}"/>
                </a:ext>
              </a:extLst>
            </p:cNvPr>
            <p:cNvGrpSpPr/>
            <p:nvPr/>
          </p:nvGrpSpPr>
          <p:grpSpPr>
            <a:xfrm>
              <a:off x="9915874" y="1422402"/>
              <a:ext cx="1658723" cy="1190172"/>
              <a:chOff x="9915874" y="1422402"/>
              <a:chExt cx="1658723" cy="1190172"/>
            </a:xfrm>
          </p:grpSpPr>
          <p:sp>
            <p:nvSpPr>
              <p:cNvPr id="128" name="Oval 127">
                <a:extLst>
                  <a:ext uri="{FF2B5EF4-FFF2-40B4-BE49-F238E27FC236}">
                    <a16:creationId xmlns:a16="http://schemas.microsoft.com/office/drawing/2014/main" id="{653E11C3-CFE4-462B-B800-24A280F2D716}"/>
                  </a:ext>
                </a:extLst>
              </p:cNvPr>
              <p:cNvSpPr/>
              <p:nvPr/>
            </p:nvSpPr>
            <p:spPr>
              <a:xfrm>
                <a:off x="10128016"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9" name="Rectangle 128">
                <a:extLst>
                  <a:ext uri="{FF2B5EF4-FFF2-40B4-BE49-F238E27FC236}">
                    <a16:creationId xmlns:a16="http://schemas.microsoft.com/office/drawing/2014/main" id="{B33ABCCC-49C8-4E54-A55B-95D7980CE769}"/>
                  </a:ext>
                </a:extLst>
              </p:cNvPr>
              <p:cNvSpPr/>
              <p:nvPr/>
            </p:nvSpPr>
            <p:spPr>
              <a:xfrm>
                <a:off x="9915874" y="1707289"/>
                <a:ext cx="1658723" cy="615553"/>
              </a:xfrm>
              <a:prstGeom prst="rect">
                <a:avLst/>
              </a:prstGeom>
            </p:spPr>
            <p:txBody>
              <a:bodyPr wrap="square">
                <a:spAutoFit/>
              </a:bodyPr>
              <a:lstStyle/>
              <a:p>
                <a:pPr algn="ctr"/>
                <a:r>
                  <a:rPr lang="en-US" sz="1700" dirty="0">
                    <a:solidFill>
                      <a:schemeClr val="bg1"/>
                    </a:solidFill>
                  </a:rPr>
                  <a:t>Occupational Skill Training</a:t>
                </a:r>
              </a:p>
            </p:txBody>
          </p:sp>
        </p:grpSp>
        <p:grpSp>
          <p:nvGrpSpPr>
            <p:cNvPr id="101" name="Group 100">
              <a:extLst>
                <a:ext uri="{FF2B5EF4-FFF2-40B4-BE49-F238E27FC236}">
                  <a16:creationId xmlns:a16="http://schemas.microsoft.com/office/drawing/2014/main" id="{1F8B7A50-B7AF-4F7D-964A-E4EF35FE4E4B}"/>
                </a:ext>
              </a:extLst>
            </p:cNvPr>
            <p:cNvGrpSpPr/>
            <p:nvPr/>
          </p:nvGrpSpPr>
          <p:grpSpPr>
            <a:xfrm>
              <a:off x="8008614" y="2612574"/>
              <a:ext cx="1408146" cy="1190172"/>
              <a:chOff x="8008614" y="2612574"/>
              <a:chExt cx="1408146" cy="1190172"/>
            </a:xfrm>
          </p:grpSpPr>
          <p:sp>
            <p:nvSpPr>
              <p:cNvPr id="126" name="Oval 125">
                <a:extLst>
                  <a:ext uri="{FF2B5EF4-FFF2-40B4-BE49-F238E27FC236}">
                    <a16:creationId xmlns:a16="http://schemas.microsoft.com/office/drawing/2014/main" id="{49771A12-9282-4124-A8B6-EA1E58D7B607}"/>
                  </a:ext>
                </a:extLst>
              </p:cNvPr>
              <p:cNvSpPr/>
              <p:nvPr/>
            </p:nvSpPr>
            <p:spPr>
              <a:xfrm>
                <a:off x="8048853"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7" name="Rectangle 126">
                <a:extLst>
                  <a:ext uri="{FF2B5EF4-FFF2-40B4-BE49-F238E27FC236}">
                    <a16:creationId xmlns:a16="http://schemas.microsoft.com/office/drawing/2014/main" id="{9EC938C6-77CC-4EED-9A16-2D43A38ED27A}"/>
                  </a:ext>
                </a:extLst>
              </p:cNvPr>
              <p:cNvSpPr/>
              <p:nvPr/>
            </p:nvSpPr>
            <p:spPr>
              <a:xfrm>
                <a:off x="8008614" y="2802132"/>
                <a:ext cx="1408146" cy="923330"/>
              </a:xfrm>
              <a:prstGeom prst="rect">
                <a:avLst/>
              </a:prstGeom>
            </p:spPr>
            <p:txBody>
              <a:bodyPr wrap="square">
                <a:spAutoFit/>
              </a:bodyPr>
              <a:lstStyle/>
              <a:p>
                <a:pPr algn="ctr"/>
                <a:r>
                  <a:rPr lang="en-US" dirty="0">
                    <a:solidFill>
                      <a:schemeClr val="bg1"/>
                    </a:solidFill>
                  </a:rPr>
                  <a:t>Leadership Develop- </a:t>
                </a:r>
                <a:r>
                  <a:rPr lang="en-US" dirty="0" err="1">
                    <a:solidFill>
                      <a:schemeClr val="bg1"/>
                    </a:solidFill>
                  </a:rPr>
                  <a:t>ment</a:t>
                </a:r>
                <a:endParaRPr lang="en-US" dirty="0">
                  <a:solidFill>
                    <a:schemeClr val="bg1"/>
                  </a:solidFill>
                </a:endParaRPr>
              </a:p>
            </p:txBody>
          </p:sp>
        </p:grpSp>
        <p:grpSp>
          <p:nvGrpSpPr>
            <p:cNvPr id="102" name="Group 101">
              <a:extLst>
                <a:ext uri="{FF2B5EF4-FFF2-40B4-BE49-F238E27FC236}">
                  <a16:creationId xmlns:a16="http://schemas.microsoft.com/office/drawing/2014/main" id="{38D982BD-169F-4450-9042-2964580D1669}"/>
                </a:ext>
              </a:extLst>
            </p:cNvPr>
            <p:cNvGrpSpPr/>
            <p:nvPr/>
          </p:nvGrpSpPr>
          <p:grpSpPr>
            <a:xfrm>
              <a:off x="9411440" y="2612574"/>
              <a:ext cx="1408146" cy="1190172"/>
              <a:chOff x="9411440" y="2612574"/>
              <a:chExt cx="1408146" cy="1190172"/>
            </a:xfrm>
          </p:grpSpPr>
          <p:sp>
            <p:nvSpPr>
              <p:cNvPr id="124" name="Oval 123">
                <a:extLst>
                  <a:ext uri="{FF2B5EF4-FFF2-40B4-BE49-F238E27FC236}">
                    <a16:creationId xmlns:a16="http://schemas.microsoft.com/office/drawing/2014/main" id="{68693D9D-E7A7-4594-ADAD-9BA6B0913C8E}"/>
                  </a:ext>
                </a:extLst>
              </p:cNvPr>
              <p:cNvSpPr/>
              <p:nvPr/>
            </p:nvSpPr>
            <p:spPr>
              <a:xfrm>
                <a:off x="9472682"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5" name="Rectangle 124">
                <a:extLst>
                  <a:ext uri="{FF2B5EF4-FFF2-40B4-BE49-F238E27FC236}">
                    <a16:creationId xmlns:a16="http://schemas.microsoft.com/office/drawing/2014/main" id="{F1B48427-ECE9-4C42-B0B9-0444FC60CB37}"/>
                  </a:ext>
                </a:extLst>
              </p:cNvPr>
              <p:cNvSpPr/>
              <p:nvPr/>
            </p:nvSpPr>
            <p:spPr>
              <a:xfrm>
                <a:off x="9411440" y="2885954"/>
                <a:ext cx="1408146" cy="646331"/>
              </a:xfrm>
              <a:prstGeom prst="rect">
                <a:avLst/>
              </a:prstGeom>
            </p:spPr>
            <p:txBody>
              <a:bodyPr wrap="square">
                <a:spAutoFit/>
              </a:bodyPr>
              <a:lstStyle/>
              <a:p>
                <a:pPr algn="ctr"/>
                <a:r>
                  <a:rPr lang="en-US" dirty="0">
                    <a:solidFill>
                      <a:schemeClr val="bg1"/>
                    </a:solidFill>
                  </a:rPr>
                  <a:t>Supportive Services</a:t>
                </a:r>
              </a:p>
            </p:txBody>
          </p:sp>
        </p:grpSp>
        <p:grpSp>
          <p:nvGrpSpPr>
            <p:cNvPr id="103" name="Group 102">
              <a:extLst>
                <a:ext uri="{FF2B5EF4-FFF2-40B4-BE49-F238E27FC236}">
                  <a16:creationId xmlns:a16="http://schemas.microsoft.com/office/drawing/2014/main" id="{AF92F8BC-26F5-4B8B-8571-A365F39012A0}"/>
                </a:ext>
              </a:extLst>
            </p:cNvPr>
            <p:cNvGrpSpPr/>
            <p:nvPr/>
          </p:nvGrpSpPr>
          <p:grpSpPr>
            <a:xfrm>
              <a:off x="5909914" y="3839030"/>
              <a:ext cx="1408146" cy="1190172"/>
              <a:chOff x="5909914" y="3839030"/>
              <a:chExt cx="1408146" cy="1190172"/>
            </a:xfrm>
          </p:grpSpPr>
          <p:sp>
            <p:nvSpPr>
              <p:cNvPr id="122" name="Oval 121">
                <a:extLst>
                  <a:ext uri="{FF2B5EF4-FFF2-40B4-BE49-F238E27FC236}">
                    <a16:creationId xmlns:a16="http://schemas.microsoft.com/office/drawing/2014/main" id="{03D9A131-6372-412A-B291-0FF8BA0007C2}"/>
                  </a:ext>
                </a:extLst>
              </p:cNvPr>
              <p:cNvSpPr/>
              <p:nvPr/>
            </p:nvSpPr>
            <p:spPr>
              <a:xfrm>
                <a:off x="6006695"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700" dirty="0"/>
              </a:p>
            </p:txBody>
          </p:sp>
          <p:sp>
            <p:nvSpPr>
              <p:cNvPr id="123" name="Rectangle 122">
                <a:extLst>
                  <a:ext uri="{FF2B5EF4-FFF2-40B4-BE49-F238E27FC236}">
                    <a16:creationId xmlns:a16="http://schemas.microsoft.com/office/drawing/2014/main" id="{0807D8F1-28FA-4913-9E5C-F564D5C135DC}"/>
                  </a:ext>
                </a:extLst>
              </p:cNvPr>
              <p:cNvSpPr/>
              <p:nvPr/>
            </p:nvSpPr>
            <p:spPr>
              <a:xfrm>
                <a:off x="5909914" y="4110951"/>
                <a:ext cx="1408146" cy="646331"/>
              </a:xfrm>
              <a:prstGeom prst="rect">
                <a:avLst/>
              </a:prstGeom>
            </p:spPr>
            <p:txBody>
              <a:bodyPr wrap="square">
                <a:spAutoFit/>
              </a:bodyPr>
              <a:lstStyle/>
              <a:p>
                <a:pPr algn="ctr"/>
                <a:r>
                  <a:rPr lang="en-US" dirty="0">
                    <a:solidFill>
                      <a:schemeClr val="bg1"/>
                    </a:solidFill>
                  </a:rPr>
                  <a:t>Adult Mentoring</a:t>
                </a:r>
              </a:p>
            </p:txBody>
          </p:sp>
        </p:grpSp>
        <p:grpSp>
          <p:nvGrpSpPr>
            <p:cNvPr id="104" name="Group 103">
              <a:extLst>
                <a:ext uri="{FF2B5EF4-FFF2-40B4-BE49-F238E27FC236}">
                  <a16:creationId xmlns:a16="http://schemas.microsoft.com/office/drawing/2014/main" id="{010D3BC5-E07A-463A-B404-8B24988F021A}"/>
                </a:ext>
              </a:extLst>
            </p:cNvPr>
            <p:cNvGrpSpPr/>
            <p:nvPr/>
          </p:nvGrpSpPr>
          <p:grpSpPr>
            <a:xfrm>
              <a:off x="7333743" y="3839030"/>
              <a:ext cx="1408146" cy="1190172"/>
              <a:chOff x="7333743" y="3839030"/>
              <a:chExt cx="1408146" cy="1190172"/>
            </a:xfrm>
          </p:grpSpPr>
          <p:sp>
            <p:nvSpPr>
              <p:cNvPr id="120" name="Oval 119">
                <a:extLst>
                  <a:ext uri="{FF2B5EF4-FFF2-40B4-BE49-F238E27FC236}">
                    <a16:creationId xmlns:a16="http://schemas.microsoft.com/office/drawing/2014/main" id="{24536D9A-FE7B-46D7-8077-7DA3470D27C8}"/>
                  </a:ext>
                </a:extLst>
              </p:cNvPr>
              <p:cNvSpPr/>
              <p:nvPr/>
            </p:nvSpPr>
            <p:spPr>
              <a:xfrm>
                <a:off x="7430524"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1" name="Rectangle 120">
                <a:extLst>
                  <a:ext uri="{FF2B5EF4-FFF2-40B4-BE49-F238E27FC236}">
                    <a16:creationId xmlns:a16="http://schemas.microsoft.com/office/drawing/2014/main" id="{63BE45CE-B5F0-4F9F-8BF2-4000EA81321C}"/>
                  </a:ext>
                </a:extLst>
              </p:cNvPr>
              <p:cNvSpPr/>
              <p:nvPr/>
            </p:nvSpPr>
            <p:spPr>
              <a:xfrm>
                <a:off x="7333743" y="4120496"/>
                <a:ext cx="1408146" cy="646331"/>
              </a:xfrm>
              <a:prstGeom prst="rect">
                <a:avLst/>
              </a:prstGeom>
            </p:spPr>
            <p:txBody>
              <a:bodyPr wrap="square">
                <a:spAutoFit/>
              </a:bodyPr>
              <a:lstStyle/>
              <a:p>
                <a:pPr algn="ctr"/>
                <a:r>
                  <a:rPr lang="en-US" dirty="0">
                    <a:solidFill>
                      <a:schemeClr val="bg1"/>
                    </a:solidFill>
                  </a:rPr>
                  <a:t>Follow-up Services</a:t>
                </a:r>
              </a:p>
            </p:txBody>
          </p:sp>
        </p:grpSp>
        <p:grpSp>
          <p:nvGrpSpPr>
            <p:cNvPr id="105" name="Group 104">
              <a:extLst>
                <a:ext uri="{FF2B5EF4-FFF2-40B4-BE49-F238E27FC236}">
                  <a16:creationId xmlns:a16="http://schemas.microsoft.com/office/drawing/2014/main" id="{AF85F23E-D3D6-4CE6-A841-57E71B047595}"/>
                </a:ext>
              </a:extLst>
            </p:cNvPr>
            <p:cNvGrpSpPr/>
            <p:nvPr/>
          </p:nvGrpSpPr>
          <p:grpSpPr>
            <a:xfrm>
              <a:off x="10166451" y="3839030"/>
              <a:ext cx="1408146" cy="1190172"/>
              <a:chOff x="10166451" y="3839030"/>
              <a:chExt cx="1408146" cy="1190172"/>
            </a:xfrm>
          </p:grpSpPr>
          <p:sp>
            <p:nvSpPr>
              <p:cNvPr id="118" name="Oval 117">
                <a:extLst>
                  <a:ext uri="{FF2B5EF4-FFF2-40B4-BE49-F238E27FC236}">
                    <a16:creationId xmlns:a16="http://schemas.microsoft.com/office/drawing/2014/main" id="{A9B9D6BC-2CA0-42E7-B4AC-2A1E61C0DEC6}"/>
                  </a:ext>
                </a:extLst>
              </p:cNvPr>
              <p:cNvSpPr/>
              <p:nvPr/>
            </p:nvSpPr>
            <p:spPr>
              <a:xfrm>
                <a:off x="10240480"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9" name="Rectangle 118">
                <a:extLst>
                  <a:ext uri="{FF2B5EF4-FFF2-40B4-BE49-F238E27FC236}">
                    <a16:creationId xmlns:a16="http://schemas.microsoft.com/office/drawing/2014/main" id="{666AEBFE-CEB3-4E79-BB3D-F8FBF0B87B13}"/>
                  </a:ext>
                </a:extLst>
              </p:cNvPr>
              <p:cNvSpPr/>
              <p:nvPr/>
            </p:nvSpPr>
            <p:spPr>
              <a:xfrm>
                <a:off x="10166451" y="4128762"/>
                <a:ext cx="1408146" cy="646331"/>
              </a:xfrm>
              <a:prstGeom prst="rect">
                <a:avLst/>
              </a:prstGeom>
            </p:spPr>
            <p:txBody>
              <a:bodyPr wrap="square">
                <a:spAutoFit/>
              </a:bodyPr>
              <a:lstStyle/>
              <a:p>
                <a:pPr algn="ctr"/>
                <a:r>
                  <a:rPr lang="en-US" dirty="0">
                    <a:solidFill>
                      <a:schemeClr val="bg1"/>
                    </a:solidFill>
                  </a:rPr>
                  <a:t>Financial Literacy</a:t>
                </a:r>
              </a:p>
            </p:txBody>
          </p:sp>
        </p:grpSp>
        <p:grpSp>
          <p:nvGrpSpPr>
            <p:cNvPr id="106" name="Group 105">
              <a:extLst>
                <a:ext uri="{FF2B5EF4-FFF2-40B4-BE49-F238E27FC236}">
                  <a16:creationId xmlns:a16="http://schemas.microsoft.com/office/drawing/2014/main" id="{601CB7D7-A1D0-4169-A46A-D73136279C1F}"/>
                </a:ext>
              </a:extLst>
            </p:cNvPr>
            <p:cNvGrpSpPr/>
            <p:nvPr/>
          </p:nvGrpSpPr>
          <p:grpSpPr>
            <a:xfrm>
              <a:off x="8777428" y="3839030"/>
              <a:ext cx="1408146" cy="1190172"/>
              <a:chOff x="8777428" y="3839030"/>
              <a:chExt cx="1408146" cy="1190172"/>
            </a:xfrm>
          </p:grpSpPr>
          <p:sp>
            <p:nvSpPr>
              <p:cNvPr id="116" name="Oval 115">
                <a:extLst>
                  <a:ext uri="{FF2B5EF4-FFF2-40B4-BE49-F238E27FC236}">
                    <a16:creationId xmlns:a16="http://schemas.microsoft.com/office/drawing/2014/main" id="{82DE75FB-8A1E-44C4-AF0B-DE767DCFF885}"/>
                  </a:ext>
                </a:extLst>
              </p:cNvPr>
              <p:cNvSpPr/>
              <p:nvPr/>
            </p:nvSpPr>
            <p:spPr>
              <a:xfrm>
                <a:off x="8854353"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7" name="Rectangle 116">
                <a:extLst>
                  <a:ext uri="{FF2B5EF4-FFF2-40B4-BE49-F238E27FC236}">
                    <a16:creationId xmlns:a16="http://schemas.microsoft.com/office/drawing/2014/main" id="{AA5E30DA-F500-49C5-AA31-2B08461978E0}"/>
                  </a:ext>
                </a:extLst>
              </p:cNvPr>
              <p:cNvSpPr/>
              <p:nvPr/>
            </p:nvSpPr>
            <p:spPr>
              <a:xfrm>
                <a:off x="8777428" y="3972451"/>
                <a:ext cx="1408146" cy="923330"/>
              </a:xfrm>
              <a:prstGeom prst="rect">
                <a:avLst/>
              </a:prstGeom>
            </p:spPr>
            <p:txBody>
              <a:bodyPr wrap="square">
                <a:spAutoFit/>
              </a:bodyPr>
              <a:lstStyle/>
              <a:p>
                <a:pPr algn="ctr"/>
                <a:r>
                  <a:rPr lang="en-US" dirty="0">
                    <a:solidFill>
                      <a:schemeClr val="bg1"/>
                    </a:solidFill>
                  </a:rPr>
                  <a:t>Guidance and Counseling</a:t>
                </a:r>
              </a:p>
            </p:txBody>
          </p:sp>
        </p:grpSp>
        <p:grpSp>
          <p:nvGrpSpPr>
            <p:cNvPr id="107" name="Group 106">
              <a:extLst>
                <a:ext uri="{FF2B5EF4-FFF2-40B4-BE49-F238E27FC236}">
                  <a16:creationId xmlns:a16="http://schemas.microsoft.com/office/drawing/2014/main" id="{70D981E5-FBEF-4EF9-9978-4001892EBF3E}"/>
                </a:ext>
              </a:extLst>
            </p:cNvPr>
            <p:cNvGrpSpPr/>
            <p:nvPr/>
          </p:nvGrpSpPr>
          <p:grpSpPr>
            <a:xfrm>
              <a:off x="6650635" y="5029202"/>
              <a:ext cx="1408146" cy="1190172"/>
              <a:chOff x="6650635" y="5029202"/>
              <a:chExt cx="1408146" cy="1190172"/>
            </a:xfrm>
          </p:grpSpPr>
          <p:sp>
            <p:nvSpPr>
              <p:cNvPr id="114" name="Oval 113">
                <a:extLst>
                  <a:ext uri="{FF2B5EF4-FFF2-40B4-BE49-F238E27FC236}">
                    <a16:creationId xmlns:a16="http://schemas.microsoft.com/office/drawing/2014/main" id="{33114E2D-C4CC-462B-B8A8-08F29040D5B1}"/>
                  </a:ext>
                </a:extLst>
              </p:cNvPr>
              <p:cNvSpPr/>
              <p:nvPr/>
            </p:nvSpPr>
            <p:spPr>
              <a:xfrm>
                <a:off x="6737488"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5" name="Rectangle 114">
                <a:extLst>
                  <a:ext uri="{FF2B5EF4-FFF2-40B4-BE49-F238E27FC236}">
                    <a16:creationId xmlns:a16="http://schemas.microsoft.com/office/drawing/2014/main" id="{B7F0C7E7-204C-4924-BD84-48D21074EC8F}"/>
                  </a:ext>
                </a:extLst>
              </p:cNvPr>
              <p:cNvSpPr/>
              <p:nvPr/>
            </p:nvSpPr>
            <p:spPr>
              <a:xfrm>
                <a:off x="6650635" y="5156096"/>
                <a:ext cx="1408146" cy="923330"/>
              </a:xfrm>
              <a:prstGeom prst="rect">
                <a:avLst/>
              </a:prstGeom>
            </p:spPr>
            <p:txBody>
              <a:bodyPr wrap="square">
                <a:spAutoFit/>
              </a:bodyPr>
              <a:lstStyle/>
              <a:p>
                <a:pPr algn="ctr"/>
                <a:r>
                  <a:rPr lang="en-US" dirty="0">
                    <a:solidFill>
                      <a:schemeClr val="bg1"/>
                    </a:solidFill>
                  </a:rPr>
                  <a:t>Entre- </a:t>
                </a:r>
                <a:r>
                  <a:rPr lang="en-US" dirty="0" err="1">
                    <a:solidFill>
                      <a:schemeClr val="bg1"/>
                    </a:solidFill>
                  </a:rPr>
                  <a:t>preneurial</a:t>
                </a:r>
                <a:r>
                  <a:rPr lang="en-US" dirty="0">
                    <a:solidFill>
                      <a:schemeClr val="bg1"/>
                    </a:solidFill>
                  </a:rPr>
                  <a:t> Skills</a:t>
                </a:r>
              </a:p>
            </p:txBody>
          </p:sp>
        </p:grpSp>
        <p:grpSp>
          <p:nvGrpSpPr>
            <p:cNvPr id="108" name="Group 107">
              <a:extLst>
                <a:ext uri="{FF2B5EF4-FFF2-40B4-BE49-F238E27FC236}">
                  <a16:creationId xmlns:a16="http://schemas.microsoft.com/office/drawing/2014/main" id="{33F047D6-01B9-44E2-BE0B-477B522E0D72}"/>
                </a:ext>
              </a:extLst>
            </p:cNvPr>
            <p:cNvGrpSpPr/>
            <p:nvPr/>
          </p:nvGrpSpPr>
          <p:grpSpPr>
            <a:xfrm>
              <a:off x="8082306" y="5029202"/>
              <a:ext cx="1408146" cy="1190172"/>
              <a:chOff x="8082306" y="5029202"/>
              <a:chExt cx="1408146" cy="1190172"/>
            </a:xfrm>
          </p:grpSpPr>
          <p:sp>
            <p:nvSpPr>
              <p:cNvPr id="112" name="Oval 111">
                <a:extLst>
                  <a:ext uri="{FF2B5EF4-FFF2-40B4-BE49-F238E27FC236}">
                    <a16:creationId xmlns:a16="http://schemas.microsoft.com/office/drawing/2014/main" id="{5B6C0F00-8790-4463-A183-D0626F8DECD9}"/>
                  </a:ext>
                </a:extLst>
              </p:cNvPr>
              <p:cNvSpPr/>
              <p:nvPr/>
            </p:nvSpPr>
            <p:spPr>
              <a:xfrm>
                <a:off x="8161317"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3" name="Rectangle 112">
                <a:extLst>
                  <a:ext uri="{FF2B5EF4-FFF2-40B4-BE49-F238E27FC236}">
                    <a16:creationId xmlns:a16="http://schemas.microsoft.com/office/drawing/2014/main" id="{78216DAC-7C01-4BEA-A1F6-02A286CA2033}"/>
                  </a:ext>
                </a:extLst>
              </p:cNvPr>
              <p:cNvSpPr/>
              <p:nvPr/>
            </p:nvSpPr>
            <p:spPr>
              <a:xfrm>
                <a:off x="8082306" y="5142770"/>
                <a:ext cx="1408146" cy="923330"/>
              </a:xfrm>
              <a:prstGeom prst="rect">
                <a:avLst/>
              </a:prstGeom>
            </p:spPr>
            <p:txBody>
              <a:bodyPr wrap="square">
                <a:spAutoFit/>
              </a:bodyPr>
              <a:lstStyle/>
              <a:p>
                <a:pPr algn="ctr"/>
                <a:r>
                  <a:rPr lang="en-US" dirty="0">
                    <a:solidFill>
                      <a:schemeClr val="bg1"/>
                    </a:solidFill>
                  </a:rPr>
                  <a:t>Labor Market Information</a:t>
                </a:r>
              </a:p>
            </p:txBody>
          </p:sp>
        </p:grpSp>
        <p:grpSp>
          <p:nvGrpSpPr>
            <p:cNvPr id="109" name="Group 108">
              <a:extLst>
                <a:ext uri="{FF2B5EF4-FFF2-40B4-BE49-F238E27FC236}">
                  <a16:creationId xmlns:a16="http://schemas.microsoft.com/office/drawing/2014/main" id="{D0C81E3B-42F5-4E9A-A40B-38C0970AFBB4}"/>
                </a:ext>
              </a:extLst>
            </p:cNvPr>
            <p:cNvGrpSpPr/>
            <p:nvPr/>
          </p:nvGrpSpPr>
          <p:grpSpPr>
            <a:xfrm>
              <a:off x="9530808" y="5029202"/>
              <a:ext cx="1408146" cy="1190172"/>
              <a:chOff x="9530808" y="5029202"/>
              <a:chExt cx="1408146" cy="1190172"/>
            </a:xfrm>
          </p:grpSpPr>
          <p:sp>
            <p:nvSpPr>
              <p:cNvPr id="110" name="Oval 109">
                <a:extLst>
                  <a:ext uri="{FF2B5EF4-FFF2-40B4-BE49-F238E27FC236}">
                    <a16:creationId xmlns:a16="http://schemas.microsoft.com/office/drawing/2014/main" id="{18185C21-AE13-4EF8-8B40-C075E3E84F80}"/>
                  </a:ext>
                </a:extLst>
              </p:cNvPr>
              <p:cNvSpPr/>
              <p:nvPr/>
            </p:nvSpPr>
            <p:spPr>
              <a:xfrm>
                <a:off x="9585146"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1" name="Rectangle 110">
                <a:extLst>
                  <a:ext uri="{FF2B5EF4-FFF2-40B4-BE49-F238E27FC236}">
                    <a16:creationId xmlns:a16="http://schemas.microsoft.com/office/drawing/2014/main" id="{0F378329-1C5E-4728-A57E-2FBA89E8D599}"/>
                  </a:ext>
                </a:extLst>
              </p:cNvPr>
              <p:cNvSpPr/>
              <p:nvPr/>
            </p:nvSpPr>
            <p:spPr>
              <a:xfrm>
                <a:off x="9530808" y="5161935"/>
                <a:ext cx="1408146" cy="923330"/>
              </a:xfrm>
              <a:prstGeom prst="rect">
                <a:avLst/>
              </a:prstGeom>
            </p:spPr>
            <p:txBody>
              <a:bodyPr wrap="square">
                <a:spAutoFit/>
              </a:bodyPr>
              <a:lstStyle/>
              <a:p>
                <a:pPr algn="ctr"/>
                <a:r>
                  <a:rPr lang="en-US" dirty="0">
                    <a:solidFill>
                      <a:schemeClr val="bg1"/>
                    </a:solidFill>
                  </a:rPr>
                  <a:t>Post- Secondary Prep</a:t>
                </a:r>
              </a:p>
            </p:txBody>
          </p:sp>
        </p:grpSp>
      </p:grpSp>
      <p:sp>
        <p:nvSpPr>
          <p:cNvPr id="6" name="Rectangle 5">
            <a:extLst>
              <a:ext uri="{FF2B5EF4-FFF2-40B4-BE49-F238E27FC236}">
                <a16:creationId xmlns:a16="http://schemas.microsoft.com/office/drawing/2014/main" id="{5054E91D-1D33-4710-95E9-4B2A2475F4B8}"/>
              </a:ext>
            </a:extLst>
          </p:cNvPr>
          <p:cNvSpPr/>
          <p:nvPr/>
        </p:nvSpPr>
        <p:spPr>
          <a:xfrm>
            <a:off x="358815" y="1319514"/>
            <a:ext cx="6690167" cy="5046580"/>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46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Planned and Actual WIOA Services</a:t>
            </a:r>
          </a:p>
        </p:txBody>
      </p:sp>
      <p:sp>
        <p:nvSpPr>
          <p:cNvPr id="10" name="Rectangle 9">
            <a:extLst>
              <a:ext uri="{FF2B5EF4-FFF2-40B4-BE49-F238E27FC236}">
                <a16:creationId xmlns:a16="http://schemas.microsoft.com/office/drawing/2014/main" id="{6FB749A2-F4B7-4F8D-B3BD-E1319034AF5F}"/>
              </a:ext>
            </a:extLst>
          </p:cNvPr>
          <p:cNvSpPr/>
          <p:nvPr/>
        </p:nvSpPr>
        <p:spPr>
          <a:xfrm>
            <a:off x="7200821" y="1471798"/>
            <a:ext cx="4192474" cy="4487817"/>
          </a:xfrm>
          <a:prstGeom prst="rect">
            <a:avLst/>
          </a:prstGeom>
          <a:solidFill>
            <a:schemeClr val="bg1">
              <a:lumMod val="9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anose="05000000000000000000" pitchFamily="2" charset="2"/>
              <a:buChar char="ü"/>
            </a:pPr>
            <a:r>
              <a:rPr lang="en-US" dirty="0">
                <a:solidFill>
                  <a:schemeClr val="tx1"/>
                </a:solidFill>
              </a:rPr>
              <a:t>Assessment results should inform program elements that will assist youth in achieving goals</a:t>
            </a:r>
          </a:p>
          <a:p>
            <a:pPr marL="285750" indent="-285750">
              <a:spcAft>
                <a:spcPts val="600"/>
              </a:spcAft>
              <a:buFont typeface="Wingdings" panose="05000000000000000000" pitchFamily="2" charset="2"/>
              <a:buChar char="ü"/>
            </a:pPr>
            <a:r>
              <a:rPr lang="en-US" dirty="0">
                <a:solidFill>
                  <a:schemeClr val="tx1"/>
                </a:solidFill>
              </a:rPr>
              <a:t>All program elements should be available to each youth</a:t>
            </a:r>
          </a:p>
          <a:p>
            <a:pPr marL="285750" indent="-285750">
              <a:spcAft>
                <a:spcPts val="600"/>
              </a:spcAft>
              <a:buFont typeface="Wingdings" panose="05000000000000000000" pitchFamily="2" charset="2"/>
              <a:buChar char="ü"/>
            </a:pPr>
            <a:r>
              <a:rPr lang="en-US" dirty="0">
                <a:solidFill>
                  <a:schemeClr val="tx1"/>
                </a:solidFill>
              </a:rPr>
              <a:t>Each youth must be provided the program elements that are determined appropriate for them</a:t>
            </a:r>
          </a:p>
          <a:p>
            <a:pPr marL="285750" indent="-285750">
              <a:spcAft>
                <a:spcPts val="600"/>
              </a:spcAft>
              <a:buFont typeface="Wingdings" panose="05000000000000000000" pitchFamily="2" charset="2"/>
              <a:buChar char="ü"/>
            </a:pPr>
            <a:r>
              <a:rPr lang="en-US" dirty="0">
                <a:solidFill>
                  <a:schemeClr val="tx1"/>
                </a:solidFill>
              </a:rPr>
              <a:t>Each youth is expected to receive multiple program elements while enrolled in the WIOA youth program. </a:t>
            </a:r>
          </a:p>
          <a:p>
            <a:pPr marL="285750" indent="-285750">
              <a:spcAft>
                <a:spcPts val="600"/>
              </a:spcAft>
              <a:buFont typeface="Wingdings" panose="05000000000000000000" pitchFamily="2" charset="2"/>
              <a:buChar char="ü"/>
            </a:pPr>
            <a:r>
              <a:rPr lang="en-US" dirty="0">
                <a:solidFill>
                  <a:schemeClr val="tx1"/>
                </a:solidFill>
              </a:rPr>
              <a:t>In addition, follow-up services should be offered and provided for at least 12 months following exit</a:t>
            </a:r>
          </a:p>
        </p:txBody>
      </p:sp>
      <p:sp>
        <p:nvSpPr>
          <p:cNvPr id="4" name="TextBox 3">
            <a:extLst>
              <a:ext uri="{FF2B5EF4-FFF2-40B4-BE49-F238E27FC236}">
                <a16:creationId xmlns:a16="http://schemas.microsoft.com/office/drawing/2014/main" id="{0128BB36-F890-4BA1-832A-A4D3A81E3EAD}"/>
              </a:ext>
            </a:extLst>
          </p:cNvPr>
          <p:cNvSpPr txBox="1"/>
          <p:nvPr/>
        </p:nvSpPr>
        <p:spPr>
          <a:xfrm rot="16200000">
            <a:off x="-297310" y="3741052"/>
            <a:ext cx="2216889" cy="369332"/>
          </a:xfrm>
          <a:prstGeom prst="rect">
            <a:avLst/>
          </a:prstGeom>
          <a:noFill/>
        </p:spPr>
        <p:txBody>
          <a:bodyPr wrap="none" rtlCol="0">
            <a:spAutoFit/>
          </a:bodyPr>
          <a:lstStyle/>
          <a:p>
            <a:r>
              <a:rPr lang="en-US" b="1" dirty="0"/>
              <a:t>14 Program Elements</a:t>
            </a:r>
          </a:p>
        </p:txBody>
      </p:sp>
      <p:grpSp>
        <p:nvGrpSpPr>
          <p:cNvPr id="95" name="Group 94">
            <a:extLst>
              <a:ext uri="{FF2B5EF4-FFF2-40B4-BE49-F238E27FC236}">
                <a16:creationId xmlns:a16="http://schemas.microsoft.com/office/drawing/2014/main" id="{3483928C-CA65-4DF6-A83C-DA998D28A894}"/>
              </a:ext>
            </a:extLst>
          </p:cNvPr>
          <p:cNvGrpSpPr/>
          <p:nvPr/>
        </p:nvGrpSpPr>
        <p:grpSpPr>
          <a:xfrm>
            <a:off x="1101481" y="1412647"/>
            <a:ext cx="5680366" cy="4796972"/>
            <a:chOff x="5894231" y="1422402"/>
            <a:chExt cx="5680366" cy="4796972"/>
          </a:xfrm>
        </p:grpSpPr>
        <p:grpSp>
          <p:nvGrpSpPr>
            <p:cNvPr id="96" name="Group 95">
              <a:extLst>
                <a:ext uri="{FF2B5EF4-FFF2-40B4-BE49-F238E27FC236}">
                  <a16:creationId xmlns:a16="http://schemas.microsoft.com/office/drawing/2014/main" id="{D28C8D32-CFA2-4A43-80A7-116BBBFD9E25}"/>
                </a:ext>
              </a:extLst>
            </p:cNvPr>
            <p:cNvGrpSpPr/>
            <p:nvPr/>
          </p:nvGrpSpPr>
          <p:grpSpPr>
            <a:xfrm>
              <a:off x="8692308" y="1422402"/>
              <a:ext cx="1333601" cy="1190172"/>
              <a:chOff x="8692308" y="1422402"/>
              <a:chExt cx="1333601" cy="1190172"/>
            </a:xfrm>
          </p:grpSpPr>
          <p:sp>
            <p:nvSpPr>
              <p:cNvPr id="136" name="Oval 135">
                <a:extLst>
                  <a:ext uri="{FF2B5EF4-FFF2-40B4-BE49-F238E27FC236}">
                    <a16:creationId xmlns:a16="http://schemas.microsoft.com/office/drawing/2014/main" id="{E5D86C1E-EEA1-4F39-A506-8BFACF19264E}"/>
                  </a:ext>
                </a:extLst>
              </p:cNvPr>
              <p:cNvSpPr/>
              <p:nvPr/>
            </p:nvSpPr>
            <p:spPr>
              <a:xfrm>
                <a:off x="8741889"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37" name="Rectangle 136">
                <a:extLst>
                  <a:ext uri="{FF2B5EF4-FFF2-40B4-BE49-F238E27FC236}">
                    <a16:creationId xmlns:a16="http://schemas.microsoft.com/office/drawing/2014/main" id="{9E26F5EE-51CB-4529-A96A-52B43ACBFC0A}"/>
                  </a:ext>
                </a:extLst>
              </p:cNvPr>
              <p:cNvSpPr/>
              <p:nvPr/>
            </p:nvSpPr>
            <p:spPr>
              <a:xfrm>
                <a:off x="8692308" y="1661220"/>
                <a:ext cx="1333601" cy="646331"/>
              </a:xfrm>
              <a:prstGeom prst="rect">
                <a:avLst/>
              </a:prstGeom>
            </p:spPr>
            <p:txBody>
              <a:bodyPr wrap="square">
                <a:spAutoFit/>
              </a:bodyPr>
              <a:lstStyle/>
              <a:p>
                <a:pPr algn="ctr"/>
                <a:r>
                  <a:rPr lang="en-US" dirty="0">
                    <a:solidFill>
                      <a:schemeClr val="bg1"/>
                    </a:solidFill>
                  </a:rPr>
                  <a:t>Work Experience</a:t>
                </a:r>
              </a:p>
            </p:txBody>
          </p:sp>
        </p:grpSp>
        <p:grpSp>
          <p:nvGrpSpPr>
            <p:cNvPr id="97" name="Group 96">
              <a:extLst>
                <a:ext uri="{FF2B5EF4-FFF2-40B4-BE49-F238E27FC236}">
                  <a16:creationId xmlns:a16="http://schemas.microsoft.com/office/drawing/2014/main" id="{A979012C-3042-4B78-B1C3-7D5E079A72E2}"/>
                </a:ext>
              </a:extLst>
            </p:cNvPr>
            <p:cNvGrpSpPr/>
            <p:nvPr/>
          </p:nvGrpSpPr>
          <p:grpSpPr>
            <a:xfrm>
              <a:off x="7318060" y="1422402"/>
              <a:ext cx="1234440" cy="1190172"/>
              <a:chOff x="7318060" y="1422402"/>
              <a:chExt cx="1234440" cy="1190172"/>
            </a:xfrm>
          </p:grpSpPr>
          <p:sp>
            <p:nvSpPr>
              <p:cNvPr id="134" name="Oval 133">
                <a:extLst>
                  <a:ext uri="{FF2B5EF4-FFF2-40B4-BE49-F238E27FC236}">
                    <a16:creationId xmlns:a16="http://schemas.microsoft.com/office/drawing/2014/main" id="{EBB6454B-F4E6-4EF7-8F2E-6BE7E51C469D}"/>
                  </a:ext>
                </a:extLst>
              </p:cNvPr>
              <p:cNvSpPr/>
              <p:nvPr/>
            </p:nvSpPr>
            <p:spPr>
              <a:xfrm>
                <a:off x="7318060"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135" name="Rectangle 134">
                <a:extLst>
                  <a:ext uri="{FF2B5EF4-FFF2-40B4-BE49-F238E27FC236}">
                    <a16:creationId xmlns:a16="http://schemas.microsoft.com/office/drawing/2014/main" id="{78CDB44F-8AA3-4E00-B24C-1842E86CE53D}"/>
                  </a:ext>
                </a:extLst>
              </p:cNvPr>
              <p:cNvSpPr/>
              <p:nvPr/>
            </p:nvSpPr>
            <p:spPr>
              <a:xfrm>
                <a:off x="7318060" y="1522720"/>
                <a:ext cx="1234440" cy="923330"/>
              </a:xfrm>
              <a:prstGeom prst="rect">
                <a:avLst/>
              </a:prstGeom>
            </p:spPr>
            <p:txBody>
              <a:bodyPr wrap="square">
                <a:spAutoFit/>
              </a:bodyPr>
              <a:lstStyle/>
              <a:p>
                <a:pPr algn="ctr"/>
                <a:r>
                  <a:rPr lang="en-US" dirty="0">
                    <a:solidFill>
                      <a:schemeClr val="bg1"/>
                    </a:solidFill>
                  </a:rPr>
                  <a:t>Alt Secondary School</a:t>
                </a:r>
              </a:p>
            </p:txBody>
          </p:sp>
        </p:grpSp>
        <p:grpSp>
          <p:nvGrpSpPr>
            <p:cNvPr id="98" name="Group 97">
              <a:extLst>
                <a:ext uri="{FF2B5EF4-FFF2-40B4-BE49-F238E27FC236}">
                  <a16:creationId xmlns:a16="http://schemas.microsoft.com/office/drawing/2014/main" id="{22923F7B-429E-4358-8FCC-75940FB4A8CE}"/>
                </a:ext>
              </a:extLst>
            </p:cNvPr>
            <p:cNvGrpSpPr/>
            <p:nvPr/>
          </p:nvGrpSpPr>
          <p:grpSpPr>
            <a:xfrm>
              <a:off x="5894231" y="1422402"/>
              <a:ext cx="1234440" cy="1190172"/>
              <a:chOff x="5894231" y="1422402"/>
              <a:chExt cx="1234440" cy="1190172"/>
            </a:xfrm>
          </p:grpSpPr>
          <p:sp>
            <p:nvSpPr>
              <p:cNvPr id="132" name="Oval 131">
                <a:extLst>
                  <a:ext uri="{FF2B5EF4-FFF2-40B4-BE49-F238E27FC236}">
                    <a16:creationId xmlns:a16="http://schemas.microsoft.com/office/drawing/2014/main" id="{A687A6CA-F899-44BF-BCE5-3316BA7FBF74}"/>
                  </a:ext>
                </a:extLst>
              </p:cNvPr>
              <p:cNvSpPr/>
              <p:nvPr/>
            </p:nvSpPr>
            <p:spPr>
              <a:xfrm>
                <a:off x="5894231"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133" name="Rectangle 132">
                <a:extLst>
                  <a:ext uri="{FF2B5EF4-FFF2-40B4-BE49-F238E27FC236}">
                    <a16:creationId xmlns:a16="http://schemas.microsoft.com/office/drawing/2014/main" id="{D9B845B3-8E6D-4C2A-940D-B91E61C4EBF0}"/>
                  </a:ext>
                </a:extLst>
              </p:cNvPr>
              <p:cNvSpPr/>
              <p:nvPr/>
            </p:nvSpPr>
            <p:spPr>
              <a:xfrm>
                <a:off x="6029043" y="1832822"/>
                <a:ext cx="964816" cy="369332"/>
              </a:xfrm>
              <a:prstGeom prst="rect">
                <a:avLst/>
              </a:prstGeom>
            </p:spPr>
            <p:txBody>
              <a:bodyPr wrap="none">
                <a:spAutoFit/>
              </a:bodyPr>
              <a:lstStyle/>
              <a:p>
                <a:pPr algn="ctr"/>
                <a:r>
                  <a:rPr lang="en-US" dirty="0">
                    <a:solidFill>
                      <a:schemeClr val="bg1"/>
                    </a:solidFill>
                  </a:rPr>
                  <a:t>Tutoring</a:t>
                </a:r>
              </a:p>
            </p:txBody>
          </p:sp>
        </p:grpSp>
        <p:grpSp>
          <p:nvGrpSpPr>
            <p:cNvPr id="99" name="Group 98">
              <a:extLst>
                <a:ext uri="{FF2B5EF4-FFF2-40B4-BE49-F238E27FC236}">
                  <a16:creationId xmlns:a16="http://schemas.microsoft.com/office/drawing/2014/main" id="{F7E8C041-8F52-4C2A-BC1C-556E593E7540}"/>
                </a:ext>
              </a:extLst>
            </p:cNvPr>
            <p:cNvGrpSpPr/>
            <p:nvPr/>
          </p:nvGrpSpPr>
          <p:grpSpPr>
            <a:xfrm>
              <a:off x="6511451" y="2612574"/>
              <a:ext cx="1470443" cy="1190172"/>
              <a:chOff x="6511451" y="2612574"/>
              <a:chExt cx="1470443" cy="1190172"/>
            </a:xfrm>
          </p:grpSpPr>
          <p:sp>
            <p:nvSpPr>
              <p:cNvPr id="130" name="Oval 129">
                <a:extLst>
                  <a:ext uri="{FF2B5EF4-FFF2-40B4-BE49-F238E27FC236}">
                    <a16:creationId xmlns:a16="http://schemas.microsoft.com/office/drawing/2014/main" id="{7B676498-115C-44F6-9933-6CF22581BEA0}"/>
                  </a:ext>
                </a:extLst>
              </p:cNvPr>
              <p:cNvSpPr/>
              <p:nvPr/>
            </p:nvSpPr>
            <p:spPr>
              <a:xfrm>
                <a:off x="6625024"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Rectangle 130">
                <a:extLst>
                  <a:ext uri="{FF2B5EF4-FFF2-40B4-BE49-F238E27FC236}">
                    <a16:creationId xmlns:a16="http://schemas.microsoft.com/office/drawing/2014/main" id="{C91DF9BA-483B-4048-83C4-FE8A9B41E16B}"/>
                  </a:ext>
                </a:extLst>
              </p:cNvPr>
              <p:cNvSpPr/>
              <p:nvPr/>
            </p:nvSpPr>
            <p:spPr>
              <a:xfrm>
                <a:off x="6511451" y="2783990"/>
                <a:ext cx="1470443" cy="923330"/>
              </a:xfrm>
              <a:prstGeom prst="rect">
                <a:avLst/>
              </a:prstGeom>
            </p:spPr>
            <p:txBody>
              <a:bodyPr wrap="square">
                <a:spAutoFit/>
              </a:bodyPr>
              <a:lstStyle/>
              <a:p>
                <a:pPr algn="ctr"/>
                <a:r>
                  <a:rPr lang="en-US" dirty="0">
                    <a:solidFill>
                      <a:schemeClr val="bg1"/>
                    </a:solidFill>
                  </a:rPr>
                  <a:t>Education/ Workforce Prep</a:t>
                </a:r>
              </a:p>
            </p:txBody>
          </p:sp>
        </p:grpSp>
        <p:grpSp>
          <p:nvGrpSpPr>
            <p:cNvPr id="100" name="Group 99">
              <a:extLst>
                <a:ext uri="{FF2B5EF4-FFF2-40B4-BE49-F238E27FC236}">
                  <a16:creationId xmlns:a16="http://schemas.microsoft.com/office/drawing/2014/main" id="{748F916A-4DE4-4290-8A72-84980D5F9075}"/>
                </a:ext>
              </a:extLst>
            </p:cNvPr>
            <p:cNvGrpSpPr/>
            <p:nvPr/>
          </p:nvGrpSpPr>
          <p:grpSpPr>
            <a:xfrm>
              <a:off x="9915874" y="1422402"/>
              <a:ext cx="1658723" cy="1190172"/>
              <a:chOff x="9915874" y="1422402"/>
              <a:chExt cx="1658723" cy="1190172"/>
            </a:xfrm>
          </p:grpSpPr>
          <p:sp>
            <p:nvSpPr>
              <p:cNvPr id="128" name="Oval 127">
                <a:extLst>
                  <a:ext uri="{FF2B5EF4-FFF2-40B4-BE49-F238E27FC236}">
                    <a16:creationId xmlns:a16="http://schemas.microsoft.com/office/drawing/2014/main" id="{A190605B-2E29-4BEE-8B55-95F97B9D7D2C}"/>
                  </a:ext>
                </a:extLst>
              </p:cNvPr>
              <p:cNvSpPr/>
              <p:nvPr/>
            </p:nvSpPr>
            <p:spPr>
              <a:xfrm>
                <a:off x="10128016"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9" name="Rectangle 128">
                <a:extLst>
                  <a:ext uri="{FF2B5EF4-FFF2-40B4-BE49-F238E27FC236}">
                    <a16:creationId xmlns:a16="http://schemas.microsoft.com/office/drawing/2014/main" id="{5BC1FFD2-6079-4A20-9B11-E40C13BFDBFA}"/>
                  </a:ext>
                </a:extLst>
              </p:cNvPr>
              <p:cNvSpPr/>
              <p:nvPr/>
            </p:nvSpPr>
            <p:spPr>
              <a:xfrm>
                <a:off x="9915874" y="1707289"/>
                <a:ext cx="1658723" cy="615553"/>
              </a:xfrm>
              <a:prstGeom prst="rect">
                <a:avLst/>
              </a:prstGeom>
            </p:spPr>
            <p:txBody>
              <a:bodyPr wrap="square">
                <a:spAutoFit/>
              </a:bodyPr>
              <a:lstStyle/>
              <a:p>
                <a:pPr algn="ctr"/>
                <a:r>
                  <a:rPr lang="en-US" sz="1700" dirty="0">
                    <a:solidFill>
                      <a:schemeClr val="bg1"/>
                    </a:solidFill>
                  </a:rPr>
                  <a:t>Occupational Skill Training</a:t>
                </a:r>
              </a:p>
            </p:txBody>
          </p:sp>
        </p:grpSp>
        <p:grpSp>
          <p:nvGrpSpPr>
            <p:cNvPr id="101" name="Group 100">
              <a:extLst>
                <a:ext uri="{FF2B5EF4-FFF2-40B4-BE49-F238E27FC236}">
                  <a16:creationId xmlns:a16="http://schemas.microsoft.com/office/drawing/2014/main" id="{8396F1C5-3807-42B5-B299-8F51C67C74EF}"/>
                </a:ext>
              </a:extLst>
            </p:cNvPr>
            <p:cNvGrpSpPr/>
            <p:nvPr/>
          </p:nvGrpSpPr>
          <p:grpSpPr>
            <a:xfrm>
              <a:off x="8008614" y="2612574"/>
              <a:ext cx="1408146" cy="1190172"/>
              <a:chOff x="8008614" y="2612574"/>
              <a:chExt cx="1408146" cy="1190172"/>
            </a:xfrm>
          </p:grpSpPr>
          <p:sp>
            <p:nvSpPr>
              <p:cNvPr id="126" name="Oval 125">
                <a:extLst>
                  <a:ext uri="{FF2B5EF4-FFF2-40B4-BE49-F238E27FC236}">
                    <a16:creationId xmlns:a16="http://schemas.microsoft.com/office/drawing/2014/main" id="{8A9B5B5E-91B0-4FBE-94D5-F76A8FE955AC}"/>
                  </a:ext>
                </a:extLst>
              </p:cNvPr>
              <p:cNvSpPr/>
              <p:nvPr/>
            </p:nvSpPr>
            <p:spPr>
              <a:xfrm>
                <a:off x="8048853"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7" name="Rectangle 126">
                <a:extLst>
                  <a:ext uri="{FF2B5EF4-FFF2-40B4-BE49-F238E27FC236}">
                    <a16:creationId xmlns:a16="http://schemas.microsoft.com/office/drawing/2014/main" id="{EB4C1610-5CC2-4134-9B4C-F8AA2D184258}"/>
                  </a:ext>
                </a:extLst>
              </p:cNvPr>
              <p:cNvSpPr/>
              <p:nvPr/>
            </p:nvSpPr>
            <p:spPr>
              <a:xfrm>
                <a:off x="8008614" y="2802132"/>
                <a:ext cx="1408146" cy="923330"/>
              </a:xfrm>
              <a:prstGeom prst="rect">
                <a:avLst/>
              </a:prstGeom>
            </p:spPr>
            <p:txBody>
              <a:bodyPr wrap="square">
                <a:spAutoFit/>
              </a:bodyPr>
              <a:lstStyle/>
              <a:p>
                <a:pPr algn="ctr"/>
                <a:r>
                  <a:rPr lang="en-US" dirty="0">
                    <a:solidFill>
                      <a:schemeClr val="bg1"/>
                    </a:solidFill>
                  </a:rPr>
                  <a:t>Leadership Develop- </a:t>
                </a:r>
                <a:r>
                  <a:rPr lang="en-US" dirty="0" err="1">
                    <a:solidFill>
                      <a:schemeClr val="bg1"/>
                    </a:solidFill>
                  </a:rPr>
                  <a:t>ment</a:t>
                </a:r>
                <a:endParaRPr lang="en-US" dirty="0">
                  <a:solidFill>
                    <a:schemeClr val="bg1"/>
                  </a:solidFill>
                </a:endParaRPr>
              </a:p>
            </p:txBody>
          </p:sp>
        </p:grpSp>
        <p:grpSp>
          <p:nvGrpSpPr>
            <p:cNvPr id="102" name="Group 101">
              <a:extLst>
                <a:ext uri="{FF2B5EF4-FFF2-40B4-BE49-F238E27FC236}">
                  <a16:creationId xmlns:a16="http://schemas.microsoft.com/office/drawing/2014/main" id="{6501A17C-8291-46E9-88B5-41764EF2BBFF}"/>
                </a:ext>
              </a:extLst>
            </p:cNvPr>
            <p:cNvGrpSpPr/>
            <p:nvPr/>
          </p:nvGrpSpPr>
          <p:grpSpPr>
            <a:xfrm>
              <a:off x="9411440" y="2612574"/>
              <a:ext cx="1408146" cy="1190172"/>
              <a:chOff x="9411440" y="2612574"/>
              <a:chExt cx="1408146" cy="1190172"/>
            </a:xfrm>
          </p:grpSpPr>
          <p:sp>
            <p:nvSpPr>
              <p:cNvPr id="124" name="Oval 123">
                <a:extLst>
                  <a:ext uri="{FF2B5EF4-FFF2-40B4-BE49-F238E27FC236}">
                    <a16:creationId xmlns:a16="http://schemas.microsoft.com/office/drawing/2014/main" id="{C834F5E8-875E-49BA-A3E5-3E8298F0628D}"/>
                  </a:ext>
                </a:extLst>
              </p:cNvPr>
              <p:cNvSpPr/>
              <p:nvPr/>
            </p:nvSpPr>
            <p:spPr>
              <a:xfrm>
                <a:off x="9472682"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5" name="Rectangle 124">
                <a:extLst>
                  <a:ext uri="{FF2B5EF4-FFF2-40B4-BE49-F238E27FC236}">
                    <a16:creationId xmlns:a16="http://schemas.microsoft.com/office/drawing/2014/main" id="{206BF28E-84B4-4C19-9059-01F2452407DC}"/>
                  </a:ext>
                </a:extLst>
              </p:cNvPr>
              <p:cNvSpPr/>
              <p:nvPr/>
            </p:nvSpPr>
            <p:spPr>
              <a:xfrm>
                <a:off x="9411440" y="2885954"/>
                <a:ext cx="1408146" cy="646331"/>
              </a:xfrm>
              <a:prstGeom prst="rect">
                <a:avLst/>
              </a:prstGeom>
            </p:spPr>
            <p:txBody>
              <a:bodyPr wrap="square">
                <a:spAutoFit/>
              </a:bodyPr>
              <a:lstStyle/>
              <a:p>
                <a:pPr algn="ctr"/>
                <a:r>
                  <a:rPr lang="en-US" dirty="0">
                    <a:solidFill>
                      <a:schemeClr val="bg1"/>
                    </a:solidFill>
                  </a:rPr>
                  <a:t>Supportive Services</a:t>
                </a:r>
              </a:p>
            </p:txBody>
          </p:sp>
        </p:grpSp>
        <p:grpSp>
          <p:nvGrpSpPr>
            <p:cNvPr id="103" name="Group 102">
              <a:extLst>
                <a:ext uri="{FF2B5EF4-FFF2-40B4-BE49-F238E27FC236}">
                  <a16:creationId xmlns:a16="http://schemas.microsoft.com/office/drawing/2014/main" id="{7C7ED50C-50AD-4C6E-AEF2-E7B7592C9A60}"/>
                </a:ext>
              </a:extLst>
            </p:cNvPr>
            <p:cNvGrpSpPr/>
            <p:nvPr/>
          </p:nvGrpSpPr>
          <p:grpSpPr>
            <a:xfrm>
              <a:off x="5909914" y="3839030"/>
              <a:ext cx="1408146" cy="1190172"/>
              <a:chOff x="5909914" y="3839030"/>
              <a:chExt cx="1408146" cy="1190172"/>
            </a:xfrm>
          </p:grpSpPr>
          <p:sp>
            <p:nvSpPr>
              <p:cNvPr id="122" name="Oval 121">
                <a:extLst>
                  <a:ext uri="{FF2B5EF4-FFF2-40B4-BE49-F238E27FC236}">
                    <a16:creationId xmlns:a16="http://schemas.microsoft.com/office/drawing/2014/main" id="{4C7308E2-96EB-4662-87A0-D52C83DB0487}"/>
                  </a:ext>
                </a:extLst>
              </p:cNvPr>
              <p:cNvSpPr/>
              <p:nvPr/>
            </p:nvSpPr>
            <p:spPr>
              <a:xfrm>
                <a:off x="6006695"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700" dirty="0"/>
              </a:p>
            </p:txBody>
          </p:sp>
          <p:sp>
            <p:nvSpPr>
              <p:cNvPr id="123" name="Rectangle 122">
                <a:extLst>
                  <a:ext uri="{FF2B5EF4-FFF2-40B4-BE49-F238E27FC236}">
                    <a16:creationId xmlns:a16="http://schemas.microsoft.com/office/drawing/2014/main" id="{B4BC7CE0-2DB8-4645-9AE4-235BCA04EE70}"/>
                  </a:ext>
                </a:extLst>
              </p:cNvPr>
              <p:cNvSpPr/>
              <p:nvPr/>
            </p:nvSpPr>
            <p:spPr>
              <a:xfrm>
                <a:off x="5909914" y="4110951"/>
                <a:ext cx="1408146" cy="646331"/>
              </a:xfrm>
              <a:prstGeom prst="rect">
                <a:avLst/>
              </a:prstGeom>
            </p:spPr>
            <p:txBody>
              <a:bodyPr wrap="square">
                <a:spAutoFit/>
              </a:bodyPr>
              <a:lstStyle/>
              <a:p>
                <a:pPr algn="ctr"/>
                <a:r>
                  <a:rPr lang="en-US" dirty="0">
                    <a:solidFill>
                      <a:schemeClr val="bg1"/>
                    </a:solidFill>
                  </a:rPr>
                  <a:t>Adult Mentoring</a:t>
                </a:r>
              </a:p>
            </p:txBody>
          </p:sp>
        </p:grpSp>
        <p:grpSp>
          <p:nvGrpSpPr>
            <p:cNvPr id="104" name="Group 103">
              <a:extLst>
                <a:ext uri="{FF2B5EF4-FFF2-40B4-BE49-F238E27FC236}">
                  <a16:creationId xmlns:a16="http://schemas.microsoft.com/office/drawing/2014/main" id="{1BB1193C-6183-42BB-A946-7284CD129B02}"/>
                </a:ext>
              </a:extLst>
            </p:cNvPr>
            <p:cNvGrpSpPr/>
            <p:nvPr/>
          </p:nvGrpSpPr>
          <p:grpSpPr>
            <a:xfrm>
              <a:off x="7333743" y="3839030"/>
              <a:ext cx="1408146" cy="1190172"/>
              <a:chOff x="7333743" y="3839030"/>
              <a:chExt cx="1408146" cy="1190172"/>
            </a:xfrm>
          </p:grpSpPr>
          <p:sp>
            <p:nvSpPr>
              <p:cNvPr id="120" name="Oval 119">
                <a:extLst>
                  <a:ext uri="{FF2B5EF4-FFF2-40B4-BE49-F238E27FC236}">
                    <a16:creationId xmlns:a16="http://schemas.microsoft.com/office/drawing/2014/main" id="{B5E8605E-AF8B-4E72-8165-36D357436D5F}"/>
                  </a:ext>
                </a:extLst>
              </p:cNvPr>
              <p:cNvSpPr/>
              <p:nvPr/>
            </p:nvSpPr>
            <p:spPr>
              <a:xfrm>
                <a:off x="7430524"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1" name="Rectangle 120">
                <a:extLst>
                  <a:ext uri="{FF2B5EF4-FFF2-40B4-BE49-F238E27FC236}">
                    <a16:creationId xmlns:a16="http://schemas.microsoft.com/office/drawing/2014/main" id="{1C8DE6EF-4424-4460-AA2D-D082DF58F021}"/>
                  </a:ext>
                </a:extLst>
              </p:cNvPr>
              <p:cNvSpPr/>
              <p:nvPr/>
            </p:nvSpPr>
            <p:spPr>
              <a:xfrm>
                <a:off x="7333743" y="4120496"/>
                <a:ext cx="1408146" cy="646331"/>
              </a:xfrm>
              <a:prstGeom prst="rect">
                <a:avLst/>
              </a:prstGeom>
            </p:spPr>
            <p:txBody>
              <a:bodyPr wrap="square">
                <a:spAutoFit/>
              </a:bodyPr>
              <a:lstStyle/>
              <a:p>
                <a:pPr algn="ctr"/>
                <a:r>
                  <a:rPr lang="en-US" dirty="0">
                    <a:solidFill>
                      <a:schemeClr val="bg1"/>
                    </a:solidFill>
                  </a:rPr>
                  <a:t>Follow-up Services</a:t>
                </a:r>
              </a:p>
            </p:txBody>
          </p:sp>
        </p:grpSp>
        <p:grpSp>
          <p:nvGrpSpPr>
            <p:cNvPr id="105" name="Group 104">
              <a:extLst>
                <a:ext uri="{FF2B5EF4-FFF2-40B4-BE49-F238E27FC236}">
                  <a16:creationId xmlns:a16="http://schemas.microsoft.com/office/drawing/2014/main" id="{DBC1868B-E91D-4165-82EA-7694AC04738F}"/>
                </a:ext>
              </a:extLst>
            </p:cNvPr>
            <p:cNvGrpSpPr/>
            <p:nvPr/>
          </p:nvGrpSpPr>
          <p:grpSpPr>
            <a:xfrm>
              <a:off x="10166451" y="3839030"/>
              <a:ext cx="1408146" cy="1190172"/>
              <a:chOff x="10166451" y="3839030"/>
              <a:chExt cx="1408146" cy="1190172"/>
            </a:xfrm>
          </p:grpSpPr>
          <p:sp>
            <p:nvSpPr>
              <p:cNvPr id="118" name="Oval 117">
                <a:extLst>
                  <a:ext uri="{FF2B5EF4-FFF2-40B4-BE49-F238E27FC236}">
                    <a16:creationId xmlns:a16="http://schemas.microsoft.com/office/drawing/2014/main" id="{4A5D4F1A-8BB3-4C1C-B603-51AD7FE6FFB6}"/>
                  </a:ext>
                </a:extLst>
              </p:cNvPr>
              <p:cNvSpPr/>
              <p:nvPr/>
            </p:nvSpPr>
            <p:spPr>
              <a:xfrm>
                <a:off x="10240480"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9" name="Rectangle 118">
                <a:extLst>
                  <a:ext uri="{FF2B5EF4-FFF2-40B4-BE49-F238E27FC236}">
                    <a16:creationId xmlns:a16="http://schemas.microsoft.com/office/drawing/2014/main" id="{6D849C44-BB81-4F92-85A8-4AF23741CEFB}"/>
                  </a:ext>
                </a:extLst>
              </p:cNvPr>
              <p:cNvSpPr/>
              <p:nvPr/>
            </p:nvSpPr>
            <p:spPr>
              <a:xfrm>
                <a:off x="10166451" y="4128762"/>
                <a:ext cx="1408146" cy="646331"/>
              </a:xfrm>
              <a:prstGeom prst="rect">
                <a:avLst/>
              </a:prstGeom>
            </p:spPr>
            <p:txBody>
              <a:bodyPr wrap="square">
                <a:spAutoFit/>
              </a:bodyPr>
              <a:lstStyle/>
              <a:p>
                <a:pPr algn="ctr"/>
                <a:r>
                  <a:rPr lang="en-US" dirty="0">
                    <a:solidFill>
                      <a:schemeClr val="bg1"/>
                    </a:solidFill>
                  </a:rPr>
                  <a:t>Financial Literacy</a:t>
                </a:r>
              </a:p>
            </p:txBody>
          </p:sp>
        </p:grpSp>
        <p:grpSp>
          <p:nvGrpSpPr>
            <p:cNvPr id="106" name="Group 105">
              <a:extLst>
                <a:ext uri="{FF2B5EF4-FFF2-40B4-BE49-F238E27FC236}">
                  <a16:creationId xmlns:a16="http://schemas.microsoft.com/office/drawing/2014/main" id="{C0C89C42-1C10-4033-9432-D631C8D2D5A4}"/>
                </a:ext>
              </a:extLst>
            </p:cNvPr>
            <p:cNvGrpSpPr/>
            <p:nvPr/>
          </p:nvGrpSpPr>
          <p:grpSpPr>
            <a:xfrm>
              <a:off x="8777428" y="3839030"/>
              <a:ext cx="1408146" cy="1190172"/>
              <a:chOff x="8777428" y="3839030"/>
              <a:chExt cx="1408146" cy="1190172"/>
            </a:xfrm>
          </p:grpSpPr>
          <p:sp>
            <p:nvSpPr>
              <p:cNvPr id="116" name="Oval 115">
                <a:extLst>
                  <a:ext uri="{FF2B5EF4-FFF2-40B4-BE49-F238E27FC236}">
                    <a16:creationId xmlns:a16="http://schemas.microsoft.com/office/drawing/2014/main" id="{251E4DE9-BFFC-4168-ADD7-AD83AC42E8C7}"/>
                  </a:ext>
                </a:extLst>
              </p:cNvPr>
              <p:cNvSpPr/>
              <p:nvPr/>
            </p:nvSpPr>
            <p:spPr>
              <a:xfrm>
                <a:off x="8854353"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7" name="Rectangle 116">
                <a:extLst>
                  <a:ext uri="{FF2B5EF4-FFF2-40B4-BE49-F238E27FC236}">
                    <a16:creationId xmlns:a16="http://schemas.microsoft.com/office/drawing/2014/main" id="{DD31BCA7-5B8E-4219-8310-A5E074F3C5D8}"/>
                  </a:ext>
                </a:extLst>
              </p:cNvPr>
              <p:cNvSpPr/>
              <p:nvPr/>
            </p:nvSpPr>
            <p:spPr>
              <a:xfrm>
                <a:off x="8777428" y="3972451"/>
                <a:ext cx="1408146" cy="923330"/>
              </a:xfrm>
              <a:prstGeom prst="rect">
                <a:avLst/>
              </a:prstGeom>
            </p:spPr>
            <p:txBody>
              <a:bodyPr wrap="square">
                <a:spAutoFit/>
              </a:bodyPr>
              <a:lstStyle/>
              <a:p>
                <a:pPr algn="ctr"/>
                <a:r>
                  <a:rPr lang="en-US" dirty="0">
                    <a:solidFill>
                      <a:schemeClr val="bg1"/>
                    </a:solidFill>
                  </a:rPr>
                  <a:t>Guidance and Counseling</a:t>
                </a:r>
              </a:p>
            </p:txBody>
          </p:sp>
        </p:grpSp>
        <p:grpSp>
          <p:nvGrpSpPr>
            <p:cNvPr id="107" name="Group 106">
              <a:extLst>
                <a:ext uri="{FF2B5EF4-FFF2-40B4-BE49-F238E27FC236}">
                  <a16:creationId xmlns:a16="http://schemas.microsoft.com/office/drawing/2014/main" id="{77225A7D-A0A9-4060-AA1D-BCF6607AC2A5}"/>
                </a:ext>
              </a:extLst>
            </p:cNvPr>
            <p:cNvGrpSpPr/>
            <p:nvPr/>
          </p:nvGrpSpPr>
          <p:grpSpPr>
            <a:xfrm>
              <a:off x="6650635" y="5029202"/>
              <a:ext cx="1408146" cy="1190172"/>
              <a:chOff x="6650635" y="5029202"/>
              <a:chExt cx="1408146" cy="1190172"/>
            </a:xfrm>
          </p:grpSpPr>
          <p:sp>
            <p:nvSpPr>
              <p:cNvPr id="114" name="Oval 113">
                <a:extLst>
                  <a:ext uri="{FF2B5EF4-FFF2-40B4-BE49-F238E27FC236}">
                    <a16:creationId xmlns:a16="http://schemas.microsoft.com/office/drawing/2014/main" id="{017F496F-7D0D-4605-B17B-2A18F9B52135}"/>
                  </a:ext>
                </a:extLst>
              </p:cNvPr>
              <p:cNvSpPr/>
              <p:nvPr/>
            </p:nvSpPr>
            <p:spPr>
              <a:xfrm>
                <a:off x="6737488"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5" name="Rectangle 114">
                <a:extLst>
                  <a:ext uri="{FF2B5EF4-FFF2-40B4-BE49-F238E27FC236}">
                    <a16:creationId xmlns:a16="http://schemas.microsoft.com/office/drawing/2014/main" id="{1C0BDFFE-D72B-4DC5-825C-C1418E2F97E4}"/>
                  </a:ext>
                </a:extLst>
              </p:cNvPr>
              <p:cNvSpPr/>
              <p:nvPr/>
            </p:nvSpPr>
            <p:spPr>
              <a:xfrm>
                <a:off x="6650635" y="5156096"/>
                <a:ext cx="1408146" cy="923330"/>
              </a:xfrm>
              <a:prstGeom prst="rect">
                <a:avLst/>
              </a:prstGeom>
            </p:spPr>
            <p:txBody>
              <a:bodyPr wrap="square">
                <a:spAutoFit/>
              </a:bodyPr>
              <a:lstStyle/>
              <a:p>
                <a:pPr algn="ctr"/>
                <a:r>
                  <a:rPr lang="en-US" dirty="0">
                    <a:solidFill>
                      <a:schemeClr val="bg1"/>
                    </a:solidFill>
                  </a:rPr>
                  <a:t>Entre- </a:t>
                </a:r>
                <a:r>
                  <a:rPr lang="en-US" dirty="0" err="1">
                    <a:solidFill>
                      <a:schemeClr val="bg1"/>
                    </a:solidFill>
                  </a:rPr>
                  <a:t>preneurial</a:t>
                </a:r>
                <a:r>
                  <a:rPr lang="en-US" dirty="0">
                    <a:solidFill>
                      <a:schemeClr val="bg1"/>
                    </a:solidFill>
                  </a:rPr>
                  <a:t> Skills</a:t>
                </a:r>
              </a:p>
            </p:txBody>
          </p:sp>
        </p:grpSp>
        <p:grpSp>
          <p:nvGrpSpPr>
            <p:cNvPr id="108" name="Group 107">
              <a:extLst>
                <a:ext uri="{FF2B5EF4-FFF2-40B4-BE49-F238E27FC236}">
                  <a16:creationId xmlns:a16="http://schemas.microsoft.com/office/drawing/2014/main" id="{7DF80C63-92E9-44CD-85AE-C8E77BB03023}"/>
                </a:ext>
              </a:extLst>
            </p:cNvPr>
            <p:cNvGrpSpPr/>
            <p:nvPr/>
          </p:nvGrpSpPr>
          <p:grpSpPr>
            <a:xfrm>
              <a:off x="8082306" y="5029202"/>
              <a:ext cx="1408146" cy="1190172"/>
              <a:chOff x="8082306" y="5029202"/>
              <a:chExt cx="1408146" cy="1190172"/>
            </a:xfrm>
          </p:grpSpPr>
          <p:sp>
            <p:nvSpPr>
              <p:cNvPr id="112" name="Oval 111">
                <a:extLst>
                  <a:ext uri="{FF2B5EF4-FFF2-40B4-BE49-F238E27FC236}">
                    <a16:creationId xmlns:a16="http://schemas.microsoft.com/office/drawing/2014/main" id="{B2001590-85C6-411E-A487-156F13BADC02}"/>
                  </a:ext>
                </a:extLst>
              </p:cNvPr>
              <p:cNvSpPr/>
              <p:nvPr/>
            </p:nvSpPr>
            <p:spPr>
              <a:xfrm>
                <a:off x="8161317"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3" name="Rectangle 112">
                <a:extLst>
                  <a:ext uri="{FF2B5EF4-FFF2-40B4-BE49-F238E27FC236}">
                    <a16:creationId xmlns:a16="http://schemas.microsoft.com/office/drawing/2014/main" id="{2D33AAC2-53DD-483F-BA31-75FB21DE2DD4}"/>
                  </a:ext>
                </a:extLst>
              </p:cNvPr>
              <p:cNvSpPr/>
              <p:nvPr/>
            </p:nvSpPr>
            <p:spPr>
              <a:xfrm>
                <a:off x="8082306" y="5142770"/>
                <a:ext cx="1408146" cy="923330"/>
              </a:xfrm>
              <a:prstGeom prst="rect">
                <a:avLst/>
              </a:prstGeom>
            </p:spPr>
            <p:txBody>
              <a:bodyPr wrap="square">
                <a:spAutoFit/>
              </a:bodyPr>
              <a:lstStyle/>
              <a:p>
                <a:pPr algn="ctr"/>
                <a:r>
                  <a:rPr lang="en-US" dirty="0">
                    <a:solidFill>
                      <a:schemeClr val="bg1"/>
                    </a:solidFill>
                  </a:rPr>
                  <a:t>Labor Market Information</a:t>
                </a:r>
              </a:p>
            </p:txBody>
          </p:sp>
        </p:grpSp>
        <p:grpSp>
          <p:nvGrpSpPr>
            <p:cNvPr id="109" name="Group 108">
              <a:extLst>
                <a:ext uri="{FF2B5EF4-FFF2-40B4-BE49-F238E27FC236}">
                  <a16:creationId xmlns:a16="http://schemas.microsoft.com/office/drawing/2014/main" id="{765796C4-9CC0-4613-A0B3-99A071AFE036}"/>
                </a:ext>
              </a:extLst>
            </p:cNvPr>
            <p:cNvGrpSpPr/>
            <p:nvPr/>
          </p:nvGrpSpPr>
          <p:grpSpPr>
            <a:xfrm>
              <a:off x="9530808" y="5029202"/>
              <a:ext cx="1408146" cy="1190172"/>
              <a:chOff x="9530808" y="5029202"/>
              <a:chExt cx="1408146" cy="1190172"/>
            </a:xfrm>
          </p:grpSpPr>
          <p:sp>
            <p:nvSpPr>
              <p:cNvPr id="110" name="Oval 109">
                <a:extLst>
                  <a:ext uri="{FF2B5EF4-FFF2-40B4-BE49-F238E27FC236}">
                    <a16:creationId xmlns:a16="http://schemas.microsoft.com/office/drawing/2014/main" id="{115B8CD3-1426-4C5F-B415-1B3FF1D223DD}"/>
                  </a:ext>
                </a:extLst>
              </p:cNvPr>
              <p:cNvSpPr/>
              <p:nvPr/>
            </p:nvSpPr>
            <p:spPr>
              <a:xfrm>
                <a:off x="9585146"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1" name="Rectangle 110">
                <a:extLst>
                  <a:ext uri="{FF2B5EF4-FFF2-40B4-BE49-F238E27FC236}">
                    <a16:creationId xmlns:a16="http://schemas.microsoft.com/office/drawing/2014/main" id="{B24C9839-AD1D-4782-91F9-3CD9F2FEDD86}"/>
                  </a:ext>
                </a:extLst>
              </p:cNvPr>
              <p:cNvSpPr/>
              <p:nvPr/>
            </p:nvSpPr>
            <p:spPr>
              <a:xfrm>
                <a:off x="9530808" y="5161935"/>
                <a:ext cx="1408146" cy="923330"/>
              </a:xfrm>
              <a:prstGeom prst="rect">
                <a:avLst/>
              </a:prstGeom>
            </p:spPr>
            <p:txBody>
              <a:bodyPr wrap="square">
                <a:spAutoFit/>
              </a:bodyPr>
              <a:lstStyle/>
              <a:p>
                <a:pPr algn="ctr"/>
                <a:r>
                  <a:rPr lang="en-US" dirty="0">
                    <a:solidFill>
                      <a:schemeClr val="bg1"/>
                    </a:solidFill>
                  </a:rPr>
                  <a:t>Post- Secondary Prep</a:t>
                </a:r>
              </a:p>
            </p:txBody>
          </p:sp>
        </p:grpSp>
      </p:grpSp>
      <p:sp>
        <p:nvSpPr>
          <p:cNvPr id="3" name="Rectangle 2">
            <a:extLst>
              <a:ext uri="{FF2B5EF4-FFF2-40B4-BE49-F238E27FC236}">
                <a16:creationId xmlns:a16="http://schemas.microsoft.com/office/drawing/2014/main" id="{B9F2E802-9D58-4A25-B036-51832F7A5FE3}"/>
              </a:ext>
            </a:extLst>
          </p:cNvPr>
          <p:cNvSpPr/>
          <p:nvPr/>
        </p:nvSpPr>
        <p:spPr>
          <a:xfrm>
            <a:off x="173620" y="1412647"/>
            <a:ext cx="6713317" cy="4805591"/>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1AAAFC-F2EF-4098-BC00-46AA5A2CFBB2}"/>
              </a:ext>
            </a:extLst>
          </p:cNvPr>
          <p:cNvSpPr/>
          <p:nvPr/>
        </p:nvSpPr>
        <p:spPr>
          <a:xfrm>
            <a:off x="3266031" y="2769344"/>
            <a:ext cx="3134770" cy="3190272"/>
          </a:xfrm>
          <a:prstGeom prst="rect">
            <a:avLst/>
          </a:prstGeom>
          <a:solidFill>
            <a:schemeClr val="bg1">
              <a:lumMod val="9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b="1" dirty="0">
                <a:solidFill>
                  <a:schemeClr val="tx1"/>
                </a:solidFill>
              </a:rPr>
              <a:t>Funded program elements allowable in follow-up include:</a:t>
            </a:r>
          </a:p>
          <a:p>
            <a:pPr marL="285750" indent="-285750">
              <a:spcAft>
                <a:spcPts val="600"/>
              </a:spcAft>
              <a:buFont typeface="Arial" panose="020B0604020202020204" pitchFamily="34" charset="0"/>
              <a:buChar char="•"/>
            </a:pPr>
            <a:r>
              <a:rPr lang="en-US" b="1" dirty="0">
                <a:solidFill>
                  <a:schemeClr val="tx1"/>
                </a:solidFill>
              </a:rPr>
              <a:t>Labor Market Information</a:t>
            </a:r>
          </a:p>
          <a:p>
            <a:pPr marL="285750" indent="-285750">
              <a:spcAft>
                <a:spcPts val="600"/>
              </a:spcAft>
              <a:buFont typeface="Arial" panose="020B0604020202020204" pitchFamily="34" charset="0"/>
              <a:buChar char="•"/>
            </a:pPr>
            <a:r>
              <a:rPr lang="en-US" b="1" dirty="0">
                <a:solidFill>
                  <a:schemeClr val="tx1"/>
                </a:solidFill>
              </a:rPr>
              <a:t>Postsecondary Prep</a:t>
            </a:r>
          </a:p>
          <a:p>
            <a:pPr marL="285750" indent="-285750">
              <a:spcAft>
                <a:spcPts val="600"/>
              </a:spcAft>
              <a:buFont typeface="Arial" panose="020B0604020202020204" pitchFamily="34" charset="0"/>
              <a:buChar char="•"/>
            </a:pPr>
            <a:r>
              <a:rPr lang="en-US" b="1" dirty="0">
                <a:solidFill>
                  <a:schemeClr val="tx1"/>
                </a:solidFill>
              </a:rPr>
              <a:t>Adult Mentoring</a:t>
            </a:r>
          </a:p>
          <a:p>
            <a:pPr marL="285750" indent="-285750">
              <a:spcAft>
                <a:spcPts val="600"/>
              </a:spcAft>
              <a:buFont typeface="Arial" panose="020B0604020202020204" pitchFamily="34" charset="0"/>
              <a:buChar char="•"/>
            </a:pPr>
            <a:r>
              <a:rPr lang="en-US" b="1" dirty="0">
                <a:solidFill>
                  <a:schemeClr val="tx1"/>
                </a:solidFill>
              </a:rPr>
              <a:t>Financial Literacy</a:t>
            </a:r>
          </a:p>
          <a:p>
            <a:pPr marL="285750" indent="-285750">
              <a:spcAft>
                <a:spcPts val="600"/>
              </a:spcAft>
              <a:buFont typeface="Arial" panose="020B0604020202020204" pitchFamily="34" charset="0"/>
              <a:buChar char="•"/>
            </a:pPr>
            <a:r>
              <a:rPr lang="en-US" b="1" dirty="0">
                <a:solidFill>
                  <a:schemeClr val="tx1"/>
                </a:solidFill>
              </a:rPr>
              <a:t>Supportive Services</a:t>
            </a:r>
          </a:p>
        </p:txBody>
      </p:sp>
      <p:sp>
        <p:nvSpPr>
          <p:cNvPr id="51" name="Arrow: Right 50">
            <a:extLst>
              <a:ext uri="{FF2B5EF4-FFF2-40B4-BE49-F238E27FC236}">
                <a16:creationId xmlns:a16="http://schemas.microsoft.com/office/drawing/2014/main" id="{45E0E4B3-FACB-435C-934C-7A4D3C1DB0E1}"/>
              </a:ext>
            </a:extLst>
          </p:cNvPr>
          <p:cNvSpPr/>
          <p:nvPr/>
        </p:nvSpPr>
        <p:spPr>
          <a:xfrm>
            <a:off x="2439698" y="3121036"/>
            <a:ext cx="743592" cy="55456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45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E5A0F063-94D9-44BC-B297-C368EF0A8D8B}"/>
              </a:ext>
            </a:extLst>
          </p:cNvPr>
          <p:cNvSpPr/>
          <p:nvPr/>
        </p:nvSpPr>
        <p:spPr>
          <a:xfrm>
            <a:off x="1409739" y="0"/>
            <a:ext cx="384756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itle 4">
            <a:extLst>
              <a:ext uri="{FF2B5EF4-FFF2-40B4-BE49-F238E27FC236}">
                <a16:creationId xmlns:a16="http://schemas.microsoft.com/office/drawing/2014/main" id="{8A34EA11-D482-4A27-B2B8-372B781A7BCC}"/>
              </a:ext>
            </a:extLst>
          </p:cNvPr>
          <p:cNvSpPr>
            <a:spLocks noGrp="1"/>
          </p:cNvSpPr>
          <p:nvPr>
            <p:ph type="title"/>
          </p:nvPr>
        </p:nvSpPr>
        <p:spPr>
          <a:xfrm rot="16200000">
            <a:off x="-2018837" y="1975744"/>
            <a:ext cx="5330545" cy="3236417"/>
          </a:xfrm>
        </p:spPr>
        <p:txBody>
          <a:bodyPr anchor="ctr"/>
          <a:lstStyle/>
          <a:p>
            <a:pPr algn="ctr"/>
            <a:r>
              <a:rPr lang="en-US" b="1" dirty="0"/>
              <a:t>WIOA Title I Training Series</a:t>
            </a:r>
          </a:p>
        </p:txBody>
      </p:sp>
      <p:sp>
        <p:nvSpPr>
          <p:cNvPr id="51" name="Rectangle 50">
            <a:extLst>
              <a:ext uri="{FF2B5EF4-FFF2-40B4-BE49-F238E27FC236}">
                <a16:creationId xmlns:a16="http://schemas.microsoft.com/office/drawing/2014/main" id="{BD52D50E-6990-4324-969F-F6EDC60C017F}"/>
              </a:ext>
            </a:extLst>
          </p:cNvPr>
          <p:cNvSpPr/>
          <p:nvPr/>
        </p:nvSpPr>
        <p:spPr>
          <a:xfrm>
            <a:off x="1931124" y="1515453"/>
            <a:ext cx="9459119" cy="353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a:extLst>
              <a:ext uri="{FF2B5EF4-FFF2-40B4-BE49-F238E27FC236}">
                <a16:creationId xmlns:a16="http://schemas.microsoft.com/office/drawing/2014/main" id="{82A329BA-E530-40A0-A55D-8A094789993B}"/>
              </a:ext>
            </a:extLst>
          </p:cNvPr>
          <p:cNvSpPr txBox="1">
            <a:spLocks/>
          </p:cNvSpPr>
          <p:nvPr/>
        </p:nvSpPr>
        <p:spPr>
          <a:xfrm>
            <a:off x="2067626" y="-48316"/>
            <a:ext cx="9491582" cy="132218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a:t>Clarifying Expectations and Key Takeaways</a:t>
            </a:r>
            <a:endParaRPr lang="en-US" dirty="0"/>
          </a:p>
        </p:txBody>
      </p:sp>
      <p:sp>
        <p:nvSpPr>
          <p:cNvPr id="53" name="Hexagon 52">
            <a:extLst>
              <a:ext uri="{FF2B5EF4-FFF2-40B4-BE49-F238E27FC236}">
                <a16:creationId xmlns:a16="http://schemas.microsoft.com/office/drawing/2014/main" id="{5B9EE878-22C6-4FA9-9427-E16EFC8C40AD}"/>
              </a:ext>
            </a:extLst>
          </p:cNvPr>
          <p:cNvSpPr/>
          <p:nvPr/>
        </p:nvSpPr>
        <p:spPr>
          <a:xfrm>
            <a:off x="2264644" y="764856"/>
            <a:ext cx="2263335" cy="22016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200" b="1" dirty="0"/>
              <a:t>Individual Employment Plan</a:t>
            </a:r>
            <a:endParaRPr lang="en-US" sz="2200" dirty="0"/>
          </a:p>
        </p:txBody>
      </p:sp>
      <p:sp>
        <p:nvSpPr>
          <p:cNvPr id="54" name="Hexagon 53">
            <a:extLst>
              <a:ext uri="{FF2B5EF4-FFF2-40B4-BE49-F238E27FC236}">
                <a16:creationId xmlns:a16="http://schemas.microsoft.com/office/drawing/2014/main" id="{BAFD6159-C703-4499-863B-B2F0404F59E4}"/>
              </a:ext>
            </a:extLst>
          </p:cNvPr>
          <p:cNvSpPr/>
          <p:nvPr/>
        </p:nvSpPr>
        <p:spPr>
          <a:xfrm>
            <a:off x="2287159" y="3149351"/>
            <a:ext cx="2263335" cy="2201626"/>
          </a:xfrm>
          <a:prstGeom prst="hexagon">
            <a:avLst/>
          </a:prstGeom>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200" b="1" dirty="0"/>
              <a:t>Individual Service Strategies </a:t>
            </a:r>
          </a:p>
        </p:txBody>
      </p:sp>
      <p:sp>
        <p:nvSpPr>
          <p:cNvPr id="55" name="Hexagon 54">
            <a:extLst>
              <a:ext uri="{FF2B5EF4-FFF2-40B4-BE49-F238E27FC236}">
                <a16:creationId xmlns:a16="http://schemas.microsoft.com/office/drawing/2014/main" id="{F06B8795-02D4-4C69-94EF-370CE017AC53}"/>
              </a:ext>
            </a:extLst>
          </p:cNvPr>
          <p:cNvSpPr/>
          <p:nvPr/>
        </p:nvSpPr>
        <p:spPr>
          <a:xfrm>
            <a:off x="4155511" y="1954686"/>
            <a:ext cx="2263335" cy="220162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lvl="0" algn="ctr"/>
            <a:r>
              <a:rPr lang="en-US" sz="2200" b="1" dirty="0"/>
              <a:t>Work Experience</a:t>
            </a:r>
            <a:endParaRPr lang="en-US" sz="2200" dirty="0"/>
          </a:p>
        </p:txBody>
      </p:sp>
      <p:sp>
        <p:nvSpPr>
          <p:cNvPr id="56" name="Hexagon 55">
            <a:extLst>
              <a:ext uri="{FF2B5EF4-FFF2-40B4-BE49-F238E27FC236}">
                <a16:creationId xmlns:a16="http://schemas.microsoft.com/office/drawing/2014/main" id="{4D4AAE74-4196-4B2A-A249-8FDBD9204C10}"/>
              </a:ext>
            </a:extLst>
          </p:cNvPr>
          <p:cNvSpPr/>
          <p:nvPr/>
        </p:nvSpPr>
        <p:spPr>
          <a:xfrm>
            <a:off x="6026743" y="768449"/>
            <a:ext cx="2263335" cy="220162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en-US" sz="2200" b="1" dirty="0"/>
              <a:t>Measurable Skill Gains</a:t>
            </a:r>
            <a:endParaRPr lang="en-US" sz="2200" dirty="0"/>
          </a:p>
        </p:txBody>
      </p:sp>
      <p:sp>
        <p:nvSpPr>
          <p:cNvPr id="57" name="Hexagon 56">
            <a:extLst>
              <a:ext uri="{FF2B5EF4-FFF2-40B4-BE49-F238E27FC236}">
                <a16:creationId xmlns:a16="http://schemas.microsoft.com/office/drawing/2014/main" id="{14711538-DE1C-44EB-AC9E-302D1727520A}"/>
              </a:ext>
            </a:extLst>
          </p:cNvPr>
          <p:cNvSpPr/>
          <p:nvPr/>
        </p:nvSpPr>
        <p:spPr>
          <a:xfrm>
            <a:off x="6025937" y="3140923"/>
            <a:ext cx="2263335" cy="220162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lvl="0" algn="ctr"/>
            <a:r>
              <a:rPr lang="en-US" sz="2200" b="1" dirty="0"/>
              <a:t>Credential Attainment</a:t>
            </a:r>
            <a:endParaRPr lang="en-US" sz="2200" dirty="0"/>
          </a:p>
        </p:txBody>
      </p:sp>
      <p:sp>
        <p:nvSpPr>
          <p:cNvPr id="58" name="Hexagon 57">
            <a:extLst>
              <a:ext uri="{FF2B5EF4-FFF2-40B4-BE49-F238E27FC236}">
                <a16:creationId xmlns:a16="http://schemas.microsoft.com/office/drawing/2014/main" id="{17B1A916-B65E-44F6-BF17-ED41C00823D3}"/>
              </a:ext>
            </a:extLst>
          </p:cNvPr>
          <p:cNvSpPr/>
          <p:nvPr/>
        </p:nvSpPr>
        <p:spPr>
          <a:xfrm>
            <a:off x="7878805" y="1919834"/>
            <a:ext cx="2263335" cy="220162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lvl="0" algn="ctr"/>
            <a:r>
              <a:rPr lang="en-US" sz="2200" b="1" dirty="0"/>
              <a:t>Exit</a:t>
            </a:r>
            <a:endParaRPr lang="en-US" sz="2200" dirty="0"/>
          </a:p>
        </p:txBody>
      </p:sp>
      <p:sp>
        <p:nvSpPr>
          <p:cNvPr id="59" name="Hexagon 58">
            <a:extLst>
              <a:ext uri="{FF2B5EF4-FFF2-40B4-BE49-F238E27FC236}">
                <a16:creationId xmlns:a16="http://schemas.microsoft.com/office/drawing/2014/main" id="{3F57AA80-9148-4704-A5FC-E0DF0C337CAF}"/>
              </a:ext>
            </a:extLst>
          </p:cNvPr>
          <p:cNvSpPr/>
          <p:nvPr/>
        </p:nvSpPr>
        <p:spPr>
          <a:xfrm>
            <a:off x="9568991" y="3317826"/>
            <a:ext cx="2263335" cy="2201626"/>
          </a:xfrm>
          <a:prstGeom prst="hexagon">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lvl="0" algn="ctr"/>
            <a:r>
              <a:rPr lang="en-US" sz="2200" b="1" dirty="0">
                <a:solidFill>
                  <a:schemeClr val="bg1"/>
                </a:solidFill>
              </a:rPr>
              <a:t>Follow-up Services (Youth)</a:t>
            </a:r>
            <a:endParaRPr lang="en-US" sz="2200" dirty="0">
              <a:solidFill>
                <a:schemeClr val="bg1"/>
              </a:solidFill>
            </a:endParaRPr>
          </a:p>
        </p:txBody>
      </p:sp>
    </p:spTree>
    <p:extLst>
      <p:ext uri="{BB962C8B-B14F-4D97-AF65-F5344CB8AC3E}">
        <p14:creationId xmlns:p14="http://schemas.microsoft.com/office/powerpoint/2010/main" val="3522875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000" b="1" dirty="0"/>
              <a:t>Planned and Actual WIOA Services</a:t>
            </a:r>
            <a:r>
              <a:rPr lang="en-US" sz="3000" b="1" dirty="0">
                <a:sym typeface="Wingdings" panose="05000000000000000000" pitchFamily="2" charset="2"/>
              </a:rPr>
              <a:t> Parts VI and VII of ISS</a:t>
            </a:r>
            <a:endParaRPr lang="en-US" sz="3000" b="1" dirty="0"/>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spTree>
    <p:extLst>
      <p:ext uri="{BB962C8B-B14F-4D97-AF65-F5344CB8AC3E}">
        <p14:creationId xmlns:p14="http://schemas.microsoft.com/office/powerpoint/2010/main" val="328455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400" b="1" dirty="0"/>
              <a:t>Planned and Actual WIOA Services</a:t>
            </a:r>
            <a:r>
              <a:rPr lang="en-US" sz="3400" b="1" dirty="0">
                <a:sym typeface="Wingdings" panose="05000000000000000000" pitchFamily="2" charset="2"/>
              </a:rPr>
              <a:t> Part VI of ISS</a:t>
            </a:r>
            <a:endParaRPr lang="en-US" sz="3400" b="1" dirty="0"/>
          </a:p>
        </p:txBody>
      </p:sp>
      <p:sp>
        <p:nvSpPr>
          <p:cNvPr id="14" name="Rectangle 13">
            <a:extLst>
              <a:ext uri="{FF2B5EF4-FFF2-40B4-BE49-F238E27FC236}">
                <a16:creationId xmlns:a16="http://schemas.microsoft.com/office/drawing/2014/main" id="{1023C14F-6F52-44A3-BF30-D13F9C3EE426}"/>
              </a:ext>
            </a:extLst>
          </p:cNvPr>
          <p:cNvSpPr/>
          <p:nvPr/>
        </p:nvSpPr>
        <p:spPr>
          <a:xfrm>
            <a:off x="1335107" y="2132826"/>
            <a:ext cx="2805476" cy="2791967"/>
          </a:xfrm>
          <a:prstGeom prst="rect">
            <a:avLst/>
          </a:prstGeom>
          <a:solidFill>
            <a:schemeClr val="bg1">
              <a:lumMod val="9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200"/>
              </a:spcAft>
              <a:buFont typeface="Arial" panose="020B0604020202020204" pitchFamily="34" charset="0"/>
              <a:buChar char="•"/>
            </a:pPr>
            <a:r>
              <a:rPr lang="en-US" dirty="0">
                <a:solidFill>
                  <a:schemeClr val="tx1"/>
                </a:solidFill>
              </a:rPr>
              <a:t>Individual Program Elements (Pages 5-7)</a:t>
            </a:r>
          </a:p>
          <a:p>
            <a:pPr marL="742950" lvl="1" indent="-285750">
              <a:spcAft>
                <a:spcPts val="200"/>
              </a:spcAft>
              <a:buFont typeface="Arial" panose="020B0604020202020204" pitchFamily="34" charset="0"/>
              <a:buChar char="•"/>
            </a:pPr>
            <a:r>
              <a:rPr lang="en-US" dirty="0">
                <a:solidFill>
                  <a:schemeClr val="tx1"/>
                </a:solidFill>
              </a:rPr>
              <a:t>Intended Service</a:t>
            </a:r>
          </a:p>
          <a:p>
            <a:pPr marL="742950" lvl="1" indent="-285750">
              <a:spcAft>
                <a:spcPts val="200"/>
              </a:spcAft>
              <a:buFont typeface="Arial" panose="020B0604020202020204" pitchFamily="34" charset="0"/>
              <a:buChar char="•"/>
            </a:pPr>
            <a:r>
              <a:rPr lang="en-US" dirty="0">
                <a:solidFill>
                  <a:schemeClr val="tx1"/>
                </a:solidFill>
              </a:rPr>
              <a:t>Actual Service</a:t>
            </a:r>
          </a:p>
          <a:p>
            <a:pPr marL="742950" lvl="1" indent="-285750">
              <a:spcAft>
                <a:spcPts val="200"/>
              </a:spcAft>
              <a:buFont typeface="Arial" panose="020B0604020202020204" pitchFamily="34" charset="0"/>
              <a:buChar char="•"/>
            </a:pPr>
            <a:r>
              <a:rPr lang="en-US" dirty="0">
                <a:solidFill>
                  <a:schemeClr val="tx1"/>
                </a:solidFill>
              </a:rPr>
              <a:t>Successful Completion</a:t>
            </a:r>
          </a:p>
          <a:p>
            <a:pPr marL="742950" lvl="1" indent="-285750">
              <a:spcAft>
                <a:spcPts val="200"/>
              </a:spcAft>
              <a:buFont typeface="Arial" panose="020B0604020202020204" pitchFamily="34" charset="0"/>
              <a:buChar char="•"/>
            </a:pPr>
            <a:r>
              <a:rPr lang="en-US" dirty="0">
                <a:solidFill>
                  <a:schemeClr val="tx1"/>
                </a:solidFill>
              </a:rPr>
              <a:t>Action Steps/Referrals</a:t>
            </a:r>
          </a:p>
          <a:p>
            <a:pPr marL="742950" lvl="1" indent="-285750">
              <a:spcAft>
                <a:spcPts val="200"/>
              </a:spcAft>
              <a:buFont typeface="Arial" panose="020B0604020202020204" pitchFamily="34" charset="0"/>
              <a:buChar char="•"/>
            </a:pPr>
            <a:r>
              <a:rPr lang="en-US" dirty="0">
                <a:solidFill>
                  <a:schemeClr val="tx1"/>
                </a:solidFill>
              </a:rPr>
              <a:t>Comments</a:t>
            </a:r>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pic>
        <p:nvPicPr>
          <p:cNvPr id="4" name="Picture 3">
            <a:extLst>
              <a:ext uri="{FF2B5EF4-FFF2-40B4-BE49-F238E27FC236}">
                <a16:creationId xmlns:a16="http://schemas.microsoft.com/office/drawing/2014/main" id="{395F90A1-1B61-4082-9929-E41C012DD7CD}"/>
              </a:ext>
            </a:extLst>
          </p:cNvPr>
          <p:cNvPicPr>
            <a:picLocks noChangeAspect="1"/>
          </p:cNvPicPr>
          <p:nvPr/>
        </p:nvPicPr>
        <p:blipFill>
          <a:blip r:embed="rId3"/>
          <a:stretch>
            <a:fillRect/>
          </a:stretch>
        </p:blipFill>
        <p:spPr>
          <a:xfrm>
            <a:off x="4742689" y="1727844"/>
            <a:ext cx="5413248" cy="3601930"/>
          </a:xfrm>
          <a:prstGeom prst="rect">
            <a:avLst/>
          </a:prstGeom>
          <a:ln>
            <a:solidFill>
              <a:schemeClr val="bg1">
                <a:lumMod val="50000"/>
              </a:schemeClr>
            </a:solidFill>
          </a:ln>
        </p:spPr>
      </p:pic>
    </p:spTree>
    <p:extLst>
      <p:ext uri="{BB962C8B-B14F-4D97-AF65-F5344CB8AC3E}">
        <p14:creationId xmlns:p14="http://schemas.microsoft.com/office/powerpoint/2010/main" val="2253726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400" b="1" dirty="0"/>
              <a:t>Planned and Actual WIOA Services</a:t>
            </a:r>
            <a:r>
              <a:rPr lang="en-US" sz="3400" b="1" dirty="0">
                <a:sym typeface="Wingdings" panose="05000000000000000000" pitchFamily="2" charset="2"/>
              </a:rPr>
              <a:t> </a:t>
            </a:r>
            <a:r>
              <a:rPr lang="en-US" sz="3400" b="1">
                <a:sym typeface="Wingdings" panose="05000000000000000000" pitchFamily="2" charset="2"/>
              </a:rPr>
              <a:t>Parts VII </a:t>
            </a:r>
            <a:r>
              <a:rPr lang="en-US" sz="3400" b="1" dirty="0">
                <a:sym typeface="Wingdings" panose="05000000000000000000" pitchFamily="2" charset="2"/>
              </a:rPr>
              <a:t>of ISS</a:t>
            </a:r>
            <a:endParaRPr lang="en-US" sz="3400" b="1" dirty="0"/>
          </a:p>
        </p:txBody>
      </p:sp>
      <p:sp>
        <p:nvSpPr>
          <p:cNvPr id="14" name="Rectangle 13">
            <a:extLst>
              <a:ext uri="{FF2B5EF4-FFF2-40B4-BE49-F238E27FC236}">
                <a16:creationId xmlns:a16="http://schemas.microsoft.com/office/drawing/2014/main" id="{1023C14F-6F52-44A3-BF30-D13F9C3EE426}"/>
              </a:ext>
            </a:extLst>
          </p:cNvPr>
          <p:cNvSpPr/>
          <p:nvPr/>
        </p:nvSpPr>
        <p:spPr>
          <a:xfrm>
            <a:off x="1399490" y="2353054"/>
            <a:ext cx="3358813" cy="2500999"/>
          </a:xfrm>
          <a:prstGeom prst="rect">
            <a:avLst/>
          </a:prstGeom>
          <a:solidFill>
            <a:schemeClr val="bg1">
              <a:lumMod val="9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00"/>
              </a:spcAft>
            </a:pPr>
            <a:endParaRPr lang="en-US" dirty="0">
              <a:solidFill>
                <a:schemeClr val="tx1"/>
              </a:solidFill>
            </a:endParaRPr>
          </a:p>
          <a:p>
            <a:pPr lvl="1">
              <a:spcAft>
                <a:spcPts val="200"/>
              </a:spcAft>
            </a:pPr>
            <a:endParaRPr lang="en-US" dirty="0">
              <a:solidFill>
                <a:schemeClr val="tx1"/>
              </a:solidFill>
            </a:endParaRPr>
          </a:p>
          <a:p>
            <a:pPr>
              <a:spcAft>
                <a:spcPts val="200"/>
              </a:spcAft>
            </a:pPr>
            <a:r>
              <a:rPr lang="en-US" dirty="0">
                <a:solidFill>
                  <a:schemeClr val="tx1"/>
                </a:solidFill>
              </a:rPr>
              <a:t>Overarching Program Objective (Page 7), inclusive of:</a:t>
            </a:r>
          </a:p>
          <a:p>
            <a:pPr marL="285750" indent="-285750">
              <a:spcAft>
                <a:spcPts val="200"/>
              </a:spcAft>
              <a:buFont typeface="Arial" panose="020B0604020202020204" pitchFamily="34" charset="0"/>
              <a:buChar char="•"/>
            </a:pPr>
            <a:r>
              <a:rPr lang="en-US" dirty="0">
                <a:solidFill>
                  <a:schemeClr val="tx1"/>
                </a:solidFill>
              </a:rPr>
              <a:t>Academics</a:t>
            </a:r>
          </a:p>
          <a:p>
            <a:pPr marL="285750" indent="-285750">
              <a:spcAft>
                <a:spcPts val="200"/>
              </a:spcAft>
              <a:buFont typeface="Arial" panose="020B0604020202020204" pitchFamily="34" charset="0"/>
              <a:buChar char="•"/>
            </a:pPr>
            <a:r>
              <a:rPr lang="en-US" dirty="0">
                <a:solidFill>
                  <a:schemeClr val="tx1"/>
                </a:solidFill>
              </a:rPr>
              <a:t>Employment</a:t>
            </a:r>
          </a:p>
          <a:p>
            <a:pPr marL="285750" indent="-285750">
              <a:spcAft>
                <a:spcPts val="200"/>
              </a:spcAft>
              <a:buFont typeface="Arial" panose="020B0604020202020204" pitchFamily="34" charset="0"/>
              <a:buChar char="•"/>
            </a:pPr>
            <a:r>
              <a:rPr lang="en-US" dirty="0">
                <a:solidFill>
                  <a:schemeClr val="tx1"/>
                </a:solidFill>
              </a:rPr>
              <a:t>Career Development</a:t>
            </a:r>
          </a:p>
          <a:p>
            <a:pPr marL="285750" indent="-285750">
              <a:spcAft>
                <a:spcPts val="200"/>
              </a:spcAft>
              <a:buFont typeface="Arial" panose="020B0604020202020204" pitchFamily="34" charset="0"/>
              <a:buChar char="•"/>
            </a:pPr>
            <a:r>
              <a:rPr lang="en-US" dirty="0">
                <a:solidFill>
                  <a:schemeClr val="tx1"/>
                </a:solidFill>
              </a:rPr>
              <a:t>Leadership Development</a:t>
            </a:r>
          </a:p>
          <a:p>
            <a:pPr marL="285750" indent="-285750">
              <a:spcAft>
                <a:spcPts val="200"/>
              </a:spcAft>
              <a:buFont typeface="Arial" panose="020B0604020202020204" pitchFamily="34" charset="0"/>
              <a:buChar char="•"/>
            </a:pPr>
            <a:r>
              <a:rPr lang="en-US" dirty="0">
                <a:solidFill>
                  <a:schemeClr val="tx1"/>
                </a:solidFill>
              </a:rPr>
              <a:t>Supportive Services</a:t>
            </a:r>
          </a:p>
          <a:p>
            <a:pPr marL="285750" indent="-285750">
              <a:spcAft>
                <a:spcPts val="200"/>
              </a:spcAft>
              <a:buFont typeface="Arial" panose="020B0604020202020204" pitchFamily="34" charset="0"/>
              <a:buChar char="•"/>
            </a:pPr>
            <a:r>
              <a:rPr lang="en-US" dirty="0">
                <a:solidFill>
                  <a:schemeClr val="tx1"/>
                </a:solidFill>
              </a:rPr>
              <a:t>Other Services</a:t>
            </a:r>
          </a:p>
          <a:p>
            <a:pPr marL="285750" indent="-285750">
              <a:spcAft>
                <a:spcPts val="200"/>
              </a:spcAft>
              <a:buFont typeface="Arial" panose="020B0604020202020204" pitchFamily="34" charset="0"/>
              <a:buChar char="•"/>
            </a:pPr>
            <a:endParaRPr lang="en-US" dirty="0">
              <a:solidFill>
                <a:schemeClr val="tx1"/>
              </a:solidFill>
            </a:endParaRPr>
          </a:p>
          <a:p>
            <a:pPr marL="285750" indent="-285750">
              <a:spcAft>
                <a:spcPts val="200"/>
              </a:spcAft>
              <a:buFont typeface="Arial" panose="020B0604020202020204" pitchFamily="34" charset="0"/>
              <a:buChar char="•"/>
            </a:pPr>
            <a:endParaRPr lang="en-US" dirty="0">
              <a:solidFill>
                <a:schemeClr val="tx1"/>
              </a:solidFill>
            </a:endParaRPr>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pic>
        <p:nvPicPr>
          <p:cNvPr id="3" name="Picture 2">
            <a:extLst>
              <a:ext uri="{FF2B5EF4-FFF2-40B4-BE49-F238E27FC236}">
                <a16:creationId xmlns:a16="http://schemas.microsoft.com/office/drawing/2014/main" id="{FCBF12C7-B995-4703-884D-FB273156CEB2}"/>
              </a:ext>
            </a:extLst>
          </p:cNvPr>
          <p:cNvPicPr>
            <a:picLocks noChangeAspect="1"/>
          </p:cNvPicPr>
          <p:nvPr/>
        </p:nvPicPr>
        <p:blipFill>
          <a:blip r:embed="rId3"/>
          <a:stretch>
            <a:fillRect/>
          </a:stretch>
        </p:blipFill>
        <p:spPr>
          <a:xfrm>
            <a:off x="5177784" y="2676142"/>
            <a:ext cx="6085114" cy="1854821"/>
          </a:xfrm>
          <a:prstGeom prst="rect">
            <a:avLst/>
          </a:prstGeom>
          <a:ln>
            <a:solidFill>
              <a:schemeClr val="tx1">
                <a:lumMod val="50000"/>
                <a:lumOff val="50000"/>
              </a:schemeClr>
            </a:solidFill>
          </a:ln>
        </p:spPr>
      </p:pic>
    </p:spTree>
    <p:extLst>
      <p:ext uri="{BB962C8B-B14F-4D97-AF65-F5344CB8AC3E}">
        <p14:creationId xmlns:p14="http://schemas.microsoft.com/office/powerpoint/2010/main" val="172793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DFAD2A-821A-4F5D-9F50-B497C43D3338}"/>
              </a:ext>
            </a:extLst>
          </p:cNvPr>
          <p:cNvSpPr/>
          <p:nvPr/>
        </p:nvSpPr>
        <p:spPr>
          <a:xfrm>
            <a:off x="1119756" y="491906"/>
            <a:ext cx="10071463" cy="696814"/>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Referrals for Partner Services</a:t>
            </a:r>
          </a:p>
        </p:txBody>
      </p:sp>
      <p:sp>
        <p:nvSpPr>
          <p:cNvPr id="3" name="Content Placeholder 2">
            <a:extLst>
              <a:ext uri="{FF2B5EF4-FFF2-40B4-BE49-F238E27FC236}">
                <a16:creationId xmlns:a16="http://schemas.microsoft.com/office/drawing/2014/main" id="{CB033D78-09DD-4F0C-9C0D-AABAC7796073}"/>
              </a:ext>
            </a:extLst>
          </p:cNvPr>
          <p:cNvSpPr txBox="1">
            <a:spLocks/>
          </p:cNvSpPr>
          <p:nvPr/>
        </p:nvSpPr>
        <p:spPr>
          <a:xfrm>
            <a:off x="1119756" y="1591564"/>
            <a:ext cx="10071462" cy="4175252"/>
          </a:xfrm>
          <a:prstGeom prst="rect">
            <a:avLst/>
          </a:prstGeom>
          <a:solidFill>
            <a:schemeClr val="bg1">
              <a:lumMod val="95000"/>
            </a:schemeClr>
          </a:solidFill>
          <a:ln>
            <a:solidFill>
              <a:schemeClr val="bg2">
                <a:lumMod val="50000"/>
              </a:schemeClr>
            </a:solidFill>
          </a:ln>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Clr>
                <a:schemeClr val="tx1">
                  <a:lumMod val="65000"/>
                  <a:lumOff val="35000"/>
                </a:schemeClr>
              </a:buClr>
              <a:buFont typeface="Wingdings" panose="05000000000000000000" pitchFamily="2" charset="2"/>
              <a:buChar char="ü"/>
            </a:pPr>
            <a:r>
              <a:rPr lang="en-US" sz="2800" dirty="0"/>
              <a:t>NJDOL </a:t>
            </a:r>
            <a:r>
              <a:rPr lang="en-US" sz="2800" u="sng" dirty="0"/>
              <a:t>does not </a:t>
            </a:r>
            <a:r>
              <a:rPr lang="en-US" sz="2800" dirty="0"/>
              <a:t>require local programs to use WIOA youth funds for each of the program elements. </a:t>
            </a:r>
          </a:p>
          <a:p>
            <a:pPr algn="just">
              <a:buClr>
                <a:schemeClr val="tx1">
                  <a:lumMod val="65000"/>
                  <a:lumOff val="35000"/>
                </a:schemeClr>
              </a:buClr>
              <a:buFont typeface="Wingdings" panose="05000000000000000000" pitchFamily="2" charset="2"/>
              <a:buChar char="ü"/>
            </a:pPr>
            <a:r>
              <a:rPr lang="en-US" sz="2800" dirty="0"/>
              <a:t>Local programs may leverage partner resources to provide some of the readily available program elements. </a:t>
            </a:r>
          </a:p>
          <a:p>
            <a:pPr algn="just">
              <a:buClr>
                <a:schemeClr val="tx1">
                  <a:lumMod val="65000"/>
                  <a:lumOff val="35000"/>
                </a:schemeClr>
              </a:buClr>
              <a:buFont typeface="Wingdings" panose="05000000000000000000" pitchFamily="2" charset="2"/>
              <a:buChar char="ü"/>
            </a:pPr>
            <a:r>
              <a:rPr lang="en-US" sz="2800" dirty="0"/>
              <a:t>The local area must ensure that if a program element is not funded with WIOA Title I youth funds, the local program has an agreement (MOU) in place with a partner organization to ensure that the program element will be offered. </a:t>
            </a:r>
          </a:p>
          <a:p>
            <a:pPr algn="just">
              <a:buClr>
                <a:schemeClr val="tx1">
                  <a:lumMod val="65000"/>
                  <a:lumOff val="35000"/>
                </a:schemeClr>
              </a:buClr>
              <a:buFont typeface="Wingdings" panose="05000000000000000000" pitchFamily="2" charset="2"/>
              <a:buChar char="ü"/>
            </a:pPr>
            <a:r>
              <a:rPr lang="en-US" sz="2800" dirty="0"/>
              <a:t>The Local Board must ensure that the program element is closely connected and coordinated with the WIOA youth program.</a:t>
            </a:r>
          </a:p>
          <a:p>
            <a:pPr>
              <a:buClr>
                <a:schemeClr val="tx1">
                  <a:lumMod val="65000"/>
                  <a:lumOff val="35000"/>
                </a:schemeClr>
              </a:buClr>
              <a:buFont typeface="Wingdings" panose="05000000000000000000" pitchFamily="2" charset="2"/>
              <a:buChar char="ü"/>
            </a:pPr>
            <a:endParaRPr lang="en-US" dirty="0"/>
          </a:p>
        </p:txBody>
      </p:sp>
    </p:spTree>
    <p:extLst>
      <p:ext uri="{BB962C8B-B14F-4D97-AF65-F5344CB8AC3E}">
        <p14:creationId xmlns:p14="http://schemas.microsoft.com/office/powerpoint/2010/main" val="44644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Referrals to Partner Services</a:t>
            </a:r>
            <a:r>
              <a:rPr lang="en-US" sz="4000" b="1" dirty="0">
                <a:sym typeface="Wingdings" panose="05000000000000000000" pitchFamily="2" charset="2"/>
              </a:rPr>
              <a:t> Part V of ISS</a:t>
            </a:r>
            <a:endParaRPr lang="en-US" sz="4000" b="1" dirty="0"/>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pic>
        <p:nvPicPr>
          <p:cNvPr id="16" name="Picture 15">
            <a:extLst>
              <a:ext uri="{FF2B5EF4-FFF2-40B4-BE49-F238E27FC236}">
                <a16:creationId xmlns:a16="http://schemas.microsoft.com/office/drawing/2014/main" id="{C412E2D0-5110-402A-BC99-1DF881B4D792}"/>
              </a:ext>
            </a:extLst>
          </p:cNvPr>
          <p:cNvPicPr>
            <a:picLocks noChangeAspect="1"/>
          </p:cNvPicPr>
          <p:nvPr/>
        </p:nvPicPr>
        <p:blipFill>
          <a:blip r:embed="rId3"/>
          <a:stretch>
            <a:fillRect/>
          </a:stretch>
        </p:blipFill>
        <p:spPr>
          <a:xfrm>
            <a:off x="1926336" y="1526894"/>
            <a:ext cx="8549165" cy="4554319"/>
          </a:xfrm>
          <a:prstGeom prst="rect">
            <a:avLst/>
          </a:prstGeom>
          <a:ln>
            <a:solidFill>
              <a:schemeClr val="bg1">
                <a:lumMod val="50000"/>
              </a:schemeClr>
            </a:solidFill>
          </a:ln>
        </p:spPr>
      </p:pic>
    </p:spTree>
    <p:extLst>
      <p:ext uri="{BB962C8B-B14F-4D97-AF65-F5344CB8AC3E}">
        <p14:creationId xmlns:p14="http://schemas.microsoft.com/office/powerpoint/2010/main" val="2643135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1EE5-909F-4FB7-9361-4462BA4C9B71}"/>
              </a:ext>
            </a:extLst>
          </p:cNvPr>
          <p:cNvSpPr>
            <a:spLocks noGrp="1"/>
          </p:cNvSpPr>
          <p:nvPr>
            <p:ph type="title"/>
          </p:nvPr>
        </p:nvSpPr>
        <p:spPr/>
        <p:txBody>
          <a:bodyPr/>
          <a:lstStyle/>
          <a:p>
            <a:r>
              <a:rPr lang="en-US" dirty="0"/>
              <a:t>Plan Development and Use</a:t>
            </a:r>
          </a:p>
        </p:txBody>
      </p:sp>
      <p:sp>
        <p:nvSpPr>
          <p:cNvPr id="4" name="Content Placeholder 3">
            <a:extLst>
              <a:ext uri="{FF2B5EF4-FFF2-40B4-BE49-F238E27FC236}">
                <a16:creationId xmlns:a16="http://schemas.microsoft.com/office/drawing/2014/main" id="{3550B2AE-4CA6-4188-B701-28DC6B905EE0}"/>
              </a:ext>
            </a:extLst>
          </p:cNvPr>
          <p:cNvSpPr>
            <a:spLocks noGrp="1"/>
          </p:cNvSpPr>
          <p:nvPr>
            <p:ph idx="1"/>
          </p:nvPr>
        </p:nvSpPr>
        <p:spPr>
          <a:xfrm>
            <a:off x="1097280" y="2020434"/>
            <a:ext cx="10058400" cy="4022725"/>
          </a:xfrm>
          <a:prstGeom prst="rect">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2763" indent="-280988">
              <a:spcAft>
                <a:spcPts val="600"/>
              </a:spcAft>
              <a:buClrTx/>
              <a:buFont typeface="Wingdings" panose="05000000000000000000" pitchFamily="2" charset="2"/>
              <a:buChar char="ü"/>
            </a:pPr>
            <a:r>
              <a:rPr lang="en-US" dirty="0">
                <a:solidFill>
                  <a:schemeClr val="tx1"/>
                </a:solidFill>
              </a:rPr>
              <a:t>ISS must reflect the unique needs of each participant</a:t>
            </a:r>
          </a:p>
          <a:p>
            <a:pPr marL="512763" indent="-280988">
              <a:spcAft>
                <a:spcPts val="600"/>
              </a:spcAft>
              <a:buClrTx/>
              <a:buFont typeface="Wingdings" panose="05000000000000000000" pitchFamily="2" charset="2"/>
              <a:buChar char="ü"/>
            </a:pPr>
            <a:r>
              <a:rPr lang="en-US" dirty="0">
                <a:solidFill>
                  <a:schemeClr val="tx1"/>
                </a:solidFill>
              </a:rPr>
              <a:t>ISS must be signed by the youth worker and the participant</a:t>
            </a:r>
          </a:p>
          <a:p>
            <a:pPr marL="512763" indent="-280988">
              <a:spcAft>
                <a:spcPts val="600"/>
              </a:spcAft>
              <a:buClrTx/>
              <a:buFont typeface="Wingdings" panose="05000000000000000000" pitchFamily="2" charset="2"/>
              <a:buChar char="ü"/>
            </a:pPr>
            <a:r>
              <a:rPr lang="en-US" dirty="0">
                <a:solidFill>
                  <a:schemeClr val="tx1"/>
                </a:solidFill>
              </a:rPr>
              <a:t>ISS must be reviewed at least every six months with the youth’s participation</a:t>
            </a:r>
          </a:p>
          <a:p>
            <a:pPr marL="512763" indent="-280988">
              <a:spcAft>
                <a:spcPts val="600"/>
              </a:spcAft>
              <a:buClrTx/>
              <a:buFont typeface="Wingdings" panose="05000000000000000000" pitchFamily="2" charset="2"/>
              <a:buChar char="ü"/>
            </a:pPr>
            <a:r>
              <a:rPr lang="en-US" dirty="0">
                <a:solidFill>
                  <a:schemeClr val="tx1"/>
                </a:solidFill>
              </a:rPr>
              <a:t>ISS must be updated every time there is a significant event </a:t>
            </a:r>
          </a:p>
          <a:p>
            <a:pPr marL="512763" indent="-280988">
              <a:spcAft>
                <a:spcPts val="600"/>
              </a:spcAft>
              <a:buClrTx/>
              <a:buFont typeface="Wingdings" panose="05000000000000000000" pitchFamily="2" charset="2"/>
              <a:buChar char="ü"/>
            </a:pPr>
            <a:r>
              <a:rPr lang="en-US" dirty="0">
                <a:solidFill>
                  <a:schemeClr val="tx1"/>
                </a:solidFill>
              </a:rPr>
              <a:t>Youth must actively participate in the development of the plan in their ISS</a:t>
            </a:r>
          </a:p>
          <a:p>
            <a:pPr marL="512763" indent="-280988">
              <a:spcAft>
                <a:spcPts val="600"/>
              </a:spcAft>
              <a:buClrTx/>
              <a:buFont typeface="Wingdings" panose="05000000000000000000" pitchFamily="2" charset="2"/>
              <a:buChar char="ü"/>
            </a:pPr>
            <a:r>
              <a:rPr lang="en-US" dirty="0">
                <a:solidFill>
                  <a:schemeClr val="tx1"/>
                </a:solidFill>
              </a:rPr>
              <a:t>The ISS must be shared with all program providers.</a:t>
            </a:r>
          </a:p>
        </p:txBody>
      </p:sp>
    </p:spTree>
    <p:extLst>
      <p:ext uri="{BB962C8B-B14F-4D97-AF65-F5344CB8AC3E}">
        <p14:creationId xmlns:p14="http://schemas.microsoft.com/office/powerpoint/2010/main" val="1205937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190A-A166-45B7-8966-859A32F7D6FD}"/>
              </a:ext>
            </a:extLst>
          </p:cNvPr>
          <p:cNvSpPr>
            <a:spLocks noGrp="1"/>
          </p:cNvSpPr>
          <p:nvPr>
            <p:ph type="title"/>
          </p:nvPr>
        </p:nvSpPr>
        <p:spPr/>
        <p:txBody>
          <a:bodyPr/>
          <a:lstStyle/>
          <a:p>
            <a:r>
              <a:rPr lang="en-US" dirty="0"/>
              <a:t>Additional Resources</a:t>
            </a:r>
          </a:p>
        </p:txBody>
      </p:sp>
      <p:sp>
        <p:nvSpPr>
          <p:cNvPr id="4" name="Rectangle 3">
            <a:extLst>
              <a:ext uri="{FF2B5EF4-FFF2-40B4-BE49-F238E27FC236}">
                <a16:creationId xmlns:a16="http://schemas.microsoft.com/office/drawing/2014/main" id="{AB3D4F8E-77F3-44AE-828A-912115D4B7B6}"/>
              </a:ext>
            </a:extLst>
          </p:cNvPr>
          <p:cNvSpPr/>
          <p:nvPr/>
        </p:nvSpPr>
        <p:spPr>
          <a:xfrm>
            <a:off x="6412992" y="1969008"/>
            <a:ext cx="3950208"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AOSOS Training Videos</a:t>
            </a:r>
          </a:p>
          <a:p>
            <a:endParaRPr lang="en-US" sz="2200" b="1" dirty="0">
              <a:solidFill>
                <a:schemeClr val="tx1"/>
              </a:solidFill>
            </a:endParaRPr>
          </a:p>
          <a:p>
            <a:r>
              <a:rPr lang="en-US" sz="2200" dirty="0">
                <a:solidFill>
                  <a:schemeClr val="tx1"/>
                </a:solidFill>
              </a:rPr>
              <a:t>Specific tutorials about entering Activities and Comments, the tabs in Customer Detail, and the tabs in Comp Assess can be found here:  </a:t>
            </a:r>
            <a:r>
              <a:rPr lang="en-US" sz="2200" u="sng" dirty="0">
                <a:hlinkClick r:id="rId3"/>
              </a:rPr>
              <a:t>https://towork.dol.state.nj.us/aosostrainingmaterials/_layouts/15/start.aspx#/</a:t>
            </a:r>
            <a:endParaRPr lang="en-US" sz="2200" u="sng" dirty="0"/>
          </a:p>
          <a:p>
            <a:endParaRPr lang="en-US" sz="2200" u="sng" dirty="0"/>
          </a:p>
        </p:txBody>
      </p:sp>
      <p:sp>
        <p:nvSpPr>
          <p:cNvPr id="5" name="Rectangle 4">
            <a:extLst>
              <a:ext uri="{FF2B5EF4-FFF2-40B4-BE49-F238E27FC236}">
                <a16:creationId xmlns:a16="http://schemas.microsoft.com/office/drawing/2014/main" id="{B9C1BB59-95C6-4FE9-9CD7-6458CED510CC}"/>
              </a:ext>
            </a:extLst>
          </p:cNvPr>
          <p:cNvSpPr/>
          <p:nvPr/>
        </p:nvSpPr>
        <p:spPr>
          <a:xfrm>
            <a:off x="1603248" y="1969008"/>
            <a:ext cx="3950208"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NJDOL Policy</a:t>
            </a:r>
          </a:p>
          <a:p>
            <a:pPr algn="ctr"/>
            <a:endParaRPr lang="en-US" sz="2200" b="1" dirty="0">
              <a:solidFill>
                <a:schemeClr val="tx1"/>
              </a:solidFill>
            </a:endParaRPr>
          </a:p>
          <a:p>
            <a:r>
              <a:rPr lang="en-US" sz="2200" dirty="0">
                <a:solidFill>
                  <a:schemeClr val="tx1"/>
                </a:solidFill>
              </a:rPr>
              <a:t>NJ Workforce Innovation notices including WD-PY19-7 that outlines specific ISS policy can be found here:</a:t>
            </a:r>
          </a:p>
          <a:p>
            <a:endParaRPr lang="en-US" sz="2200" b="1" dirty="0">
              <a:solidFill>
                <a:schemeClr val="tx1"/>
              </a:solidFill>
            </a:endParaRPr>
          </a:p>
          <a:p>
            <a:r>
              <a:rPr lang="en-US" sz="2200" u="sng" dirty="0">
                <a:solidFill>
                  <a:schemeClr val="accent2"/>
                </a:solidFill>
                <a:hlinkClick r:id="rId4"/>
              </a:rPr>
              <a:t>https://www.nj.gov/labor/wioa/resources/</a:t>
            </a:r>
            <a:endParaRPr lang="en-US" sz="2200" u="sng" dirty="0">
              <a:solidFill>
                <a:schemeClr val="accent2"/>
              </a:solidFill>
            </a:endParaRPr>
          </a:p>
          <a:p>
            <a:endParaRPr lang="en-US" sz="2200" u="sng" dirty="0">
              <a:solidFill>
                <a:schemeClr val="accent2"/>
              </a:solidFill>
            </a:endParaRPr>
          </a:p>
          <a:p>
            <a:endParaRPr lang="en-US" sz="2200" u="sng" dirty="0">
              <a:solidFill>
                <a:schemeClr val="accent2"/>
              </a:solidFill>
            </a:endParaRPr>
          </a:p>
        </p:txBody>
      </p:sp>
      <p:sp>
        <p:nvSpPr>
          <p:cNvPr id="6" name="Rectangle 5">
            <a:extLst>
              <a:ext uri="{FF2B5EF4-FFF2-40B4-BE49-F238E27FC236}">
                <a16:creationId xmlns:a16="http://schemas.microsoft.com/office/drawing/2014/main" id="{D20392CF-8A04-4646-B836-A7EB5585854F}"/>
              </a:ext>
            </a:extLst>
          </p:cNvPr>
          <p:cNvSpPr/>
          <p:nvPr/>
        </p:nvSpPr>
        <p:spPr>
          <a:xfrm>
            <a:off x="2160890" y="6457890"/>
            <a:ext cx="8202310" cy="400110"/>
          </a:xfrm>
          <a:prstGeom prst="rect">
            <a:avLst/>
          </a:prstGeom>
        </p:spPr>
        <p:txBody>
          <a:bodyPr wrap="none">
            <a:spAutoFit/>
          </a:bodyPr>
          <a:lstStyle/>
          <a:p>
            <a:r>
              <a:rPr lang="en-US" sz="2000" b="1" dirty="0">
                <a:solidFill>
                  <a:schemeClr val="bg1"/>
                </a:solidFill>
              </a:rPr>
              <a:t>Contact us at Career Services with any questions at WIOApolicy@dol.nj.gov</a:t>
            </a:r>
          </a:p>
        </p:txBody>
      </p:sp>
    </p:spTree>
    <p:extLst>
      <p:ext uri="{BB962C8B-B14F-4D97-AF65-F5344CB8AC3E}">
        <p14:creationId xmlns:p14="http://schemas.microsoft.com/office/powerpoint/2010/main" val="326535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22A246-BDD4-429A-8FBA-6E7445B8A597}"/>
              </a:ext>
            </a:extLst>
          </p:cNvPr>
          <p:cNvSpPr>
            <a:spLocks noGrp="1"/>
          </p:cNvSpPr>
          <p:nvPr>
            <p:ph idx="4294967295"/>
          </p:nvPr>
        </p:nvSpPr>
        <p:spPr>
          <a:xfrm>
            <a:off x="870857" y="604837"/>
            <a:ext cx="10058400" cy="4022725"/>
          </a:xfrm>
        </p:spPr>
        <p:txBody>
          <a:bodyPr/>
          <a:lstStyle/>
          <a:p>
            <a:pPr algn="ctr"/>
            <a:r>
              <a:rPr lang="en-US" b="1" dirty="0"/>
              <a:t>ISS: A Roadmap for and of Youth Experience</a:t>
            </a:r>
          </a:p>
          <a:p>
            <a:r>
              <a:rPr lang="en-US" dirty="0"/>
              <a:t>An ISS provides the standards for assessment, development, and implementation of Individual Service Strategies for youth under the Workforce Innovation and Opportunity Act (WIOA) Youth Program.</a:t>
            </a:r>
          </a:p>
          <a:p>
            <a:endParaRPr lang="en-US" dirty="0"/>
          </a:p>
          <a:p>
            <a:endParaRPr lang="en-US" dirty="0"/>
          </a:p>
        </p:txBody>
      </p:sp>
      <p:sp>
        <p:nvSpPr>
          <p:cNvPr id="4" name="Arrow: Right 3">
            <a:extLst>
              <a:ext uri="{FF2B5EF4-FFF2-40B4-BE49-F238E27FC236}">
                <a16:creationId xmlns:a16="http://schemas.microsoft.com/office/drawing/2014/main" id="{DB26D381-8840-4A30-8D8E-34D06560A055}"/>
              </a:ext>
            </a:extLst>
          </p:cNvPr>
          <p:cNvSpPr/>
          <p:nvPr/>
        </p:nvSpPr>
        <p:spPr>
          <a:xfrm>
            <a:off x="2231389" y="1826457"/>
            <a:ext cx="7729220" cy="418245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61714419-8CB9-412E-91B1-68A17F04C1C8}"/>
              </a:ext>
            </a:extLst>
          </p:cNvPr>
          <p:cNvSpPr/>
          <p:nvPr/>
        </p:nvSpPr>
        <p:spPr>
          <a:xfrm>
            <a:off x="1553951" y="3081194"/>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Needs and Assets Assessment</a:t>
            </a:r>
          </a:p>
        </p:txBody>
      </p:sp>
      <p:sp>
        <p:nvSpPr>
          <p:cNvPr id="7" name="Freeform: Shape 6">
            <a:extLst>
              <a:ext uri="{FF2B5EF4-FFF2-40B4-BE49-F238E27FC236}">
                <a16:creationId xmlns:a16="http://schemas.microsoft.com/office/drawing/2014/main" id="{E09796DD-D1E9-40FD-BA65-227BC9A27E75}"/>
              </a:ext>
            </a:extLst>
          </p:cNvPr>
          <p:cNvSpPr/>
          <p:nvPr/>
        </p:nvSpPr>
        <p:spPr>
          <a:xfrm>
            <a:off x="3852337" y="3081194"/>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Service Strategy Development</a:t>
            </a:r>
          </a:p>
        </p:txBody>
      </p:sp>
      <p:sp>
        <p:nvSpPr>
          <p:cNvPr id="8" name="Freeform: Shape 7">
            <a:extLst>
              <a:ext uri="{FF2B5EF4-FFF2-40B4-BE49-F238E27FC236}">
                <a16:creationId xmlns:a16="http://schemas.microsoft.com/office/drawing/2014/main" id="{981F4AF0-FDBC-46B0-AFB9-801D3A7ACFB0}"/>
              </a:ext>
            </a:extLst>
          </p:cNvPr>
          <p:cNvSpPr/>
          <p:nvPr/>
        </p:nvSpPr>
        <p:spPr>
          <a:xfrm>
            <a:off x="6150723" y="3081194"/>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Service Strategy Implementation </a:t>
            </a:r>
          </a:p>
        </p:txBody>
      </p:sp>
      <p:sp>
        <p:nvSpPr>
          <p:cNvPr id="9" name="Freeform: Shape 8">
            <a:extLst>
              <a:ext uri="{FF2B5EF4-FFF2-40B4-BE49-F238E27FC236}">
                <a16:creationId xmlns:a16="http://schemas.microsoft.com/office/drawing/2014/main" id="{89B0D26C-04DD-4BF2-807A-8D515670C099}"/>
              </a:ext>
            </a:extLst>
          </p:cNvPr>
          <p:cNvSpPr/>
          <p:nvPr/>
        </p:nvSpPr>
        <p:spPr>
          <a:xfrm>
            <a:off x="8449109" y="3081194"/>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Achievement of Outcomes</a:t>
            </a:r>
          </a:p>
        </p:txBody>
      </p:sp>
    </p:spTree>
    <p:extLst>
      <p:ext uri="{BB962C8B-B14F-4D97-AF65-F5344CB8AC3E}">
        <p14:creationId xmlns:p14="http://schemas.microsoft.com/office/powerpoint/2010/main" val="326006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DFAD3-86B2-47B0-9D32-B00CAD17FFF4}"/>
              </a:ext>
            </a:extLst>
          </p:cNvPr>
          <p:cNvPicPr>
            <a:picLocks noChangeAspect="1"/>
          </p:cNvPicPr>
          <p:nvPr/>
        </p:nvPicPr>
        <p:blipFill>
          <a:blip r:embed="rId3"/>
          <a:stretch>
            <a:fillRect/>
          </a:stretch>
        </p:blipFill>
        <p:spPr>
          <a:xfrm>
            <a:off x="678402" y="341376"/>
            <a:ext cx="10835196" cy="5075866"/>
          </a:xfrm>
          <a:prstGeom prst="rect">
            <a:avLst/>
          </a:prstGeom>
        </p:spPr>
      </p:pic>
      <p:sp>
        <p:nvSpPr>
          <p:cNvPr id="5" name="Rectangle 4">
            <a:extLst>
              <a:ext uri="{FF2B5EF4-FFF2-40B4-BE49-F238E27FC236}">
                <a16:creationId xmlns:a16="http://schemas.microsoft.com/office/drawing/2014/main" id="{0384F4FC-74E5-406F-B191-0581FF4FD227}"/>
              </a:ext>
            </a:extLst>
          </p:cNvPr>
          <p:cNvSpPr/>
          <p:nvPr/>
        </p:nvSpPr>
        <p:spPr>
          <a:xfrm>
            <a:off x="3657296" y="5731502"/>
            <a:ext cx="4365106" cy="369332"/>
          </a:xfrm>
          <a:prstGeom prst="rect">
            <a:avLst/>
          </a:prstGeom>
        </p:spPr>
        <p:txBody>
          <a:bodyPr wrap="none">
            <a:spAutoFit/>
          </a:bodyPr>
          <a:lstStyle/>
          <a:p>
            <a:r>
              <a:rPr lang="en-US" b="1" dirty="0"/>
              <a:t>https://www.nj.gov/labor/wioa/resources/</a:t>
            </a:r>
          </a:p>
        </p:txBody>
      </p:sp>
      <p:sp>
        <p:nvSpPr>
          <p:cNvPr id="7" name="Arrow: Left 6">
            <a:extLst>
              <a:ext uri="{FF2B5EF4-FFF2-40B4-BE49-F238E27FC236}">
                <a16:creationId xmlns:a16="http://schemas.microsoft.com/office/drawing/2014/main" id="{9E75801D-643A-43A2-8BAE-79037EEB4505}"/>
              </a:ext>
            </a:extLst>
          </p:cNvPr>
          <p:cNvSpPr/>
          <p:nvPr/>
        </p:nvSpPr>
        <p:spPr>
          <a:xfrm>
            <a:off x="3493477" y="3610706"/>
            <a:ext cx="1019907" cy="438533"/>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15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DFAD3-86B2-47B0-9D32-B00CAD17FFF4}"/>
              </a:ext>
            </a:extLst>
          </p:cNvPr>
          <p:cNvPicPr>
            <a:picLocks noChangeAspect="1"/>
          </p:cNvPicPr>
          <p:nvPr/>
        </p:nvPicPr>
        <p:blipFill>
          <a:blip r:embed="rId3"/>
          <a:stretch>
            <a:fillRect/>
          </a:stretch>
        </p:blipFill>
        <p:spPr>
          <a:xfrm>
            <a:off x="678402" y="341376"/>
            <a:ext cx="10835196" cy="5075866"/>
          </a:xfrm>
          <a:prstGeom prst="rect">
            <a:avLst/>
          </a:prstGeom>
        </p:spPr>
      </p:pic>
      <p:sp>
        <p:nvSpPr>
          <p:cNvPr id="5" name="Rectangle 4">
            <a:extLst>
              <a:ext uri="{FF2B5EF4-FFF2-40B4-BE49-F238E27FC236}">
                <a16:creationId xmlns:a16="http://schemas.microsoft.com/office/drawing/2014/main" id="{0384F4FC-74E5-406F-B191-0581FF4FD227}"/>
              </a:ext>
            </a:extLst>
          </p:cNvPr>
          <p:cNvSpPr/>
          <p:nvPr/>
        </p:nvSpPr>
        <p:spPr>
          <a:xfrm>
            <a:off x="3657296" y="5731502"/>
            <a:ext cx="4365106" cy="369332"/>
          </a:xfrm>
          <a:prstGeom prst="rect">
            <a:avLst/>
          </a:prstGeom>
        </p:spPr>
        <p:txBody>
          <a:bodyPr wrap="none">
            <a:spAutoFit/>
          </a:bodyPr>
          <a:lstStyle/>
          <a:p>
            <a:r>
              <a:rPr lang="en-US" b="1" dirty="0"/>
              <a:t>https://www.nj.gov/labor/wioa/resources/</a:t>
            </a:r>
          </a:p>
        </p:txBody>
      </p:sp>
      <p:sp>
        <p:nvSpPr>
          <p:cNvPr id="6" name="Arrow: Left 5">
            <a:extLst>
              <a:ext uri="{FF2B5EF4-FFF2-40B4-BE49-F238E27FC236}">
                <a16:creationId xmlns:a16="http://schemas.microsoft.com/office/drawing/2014/main" id="{4526211B-BAAE-443F-B28A-FAE12E342BA3}"/>
              </a:ext>
            </a:extLst>
          </p:cNvPr>
          <p:cNvSpPr/>
          <p:nvPr/>
        </p:nvSpPr>
        <p:spPr>
          <a:xfrm>
            <a:off x="8241324" y="2743199"/>
            <a:ext cx="1019907" cy="438533"/>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0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84F4FC-74E5-406F-B191-0581FF4FD227}"/>
              </a:ext>
            </a:extLst>
          </p:cNvPr>
          <p:cNvSpPr/>
          <p:nvPr/>
        </p:nvSpPr>
        <p:spPr>
          <a:xfrm>
            <a:off x="3657296" y="5731502"/>
            <a:ext cx="4365106" cy="369332"/>
          </a:xfrm>
          <a:prstGeom prst="rect">
            <a:avLst/>
          </a:prstGeom>
        </p:spPr>
        <p:txBody>
          <a:bodyPr wrap="none">
            <a:spAutoFit/>
          </a:bodyPr>
          <a:lstStyle/>
          <a:p>
            <a:r>
              <a:rPr lang="en-US" b="1" dirty="0"/>
              <a:t>https://www.nj.gov/labor/wioa/resources/</a:t>
            </a:r>
          </a:p>
        </p:txBody>
      </p:sp>
      <p:pic>
        <p:nvPicPr>
          <p:cNvPr id="3" name="Picture 2">
            <a:extLst>
              <a:ext uri="{FF2B5EF4-FFF2-40B4-BE49-F238E27FC236}">
                <a16:creationId xmlns:a16="http://schemas.microsoft.com/office/drawing/2014/main" id="{A0E686DB-5A76-434A-9CCC-AB30D6809515}"/>
              </a:ext>
            </a:extLst>
          </p:cNvPr>
          <p:cNvPicPr>
            <a:picLocks noChangeAspect="1"/>
          </p:cNvPicPr>
          <p:nvPr/>
        </p:nvPicPr>
        <p:blipFill rotWithShape="1">
          <a:blip r:embed="rId3"/>
          <a:srcRect t="2500"/>
          <a:stretch/>
        </p:blipFill>
        <p:spPr>
          <a:xfrm>
            <a:off x="1677194" y="234462"/>
            <a:ext cx="7834039" cy="5409117"/>
          </a:xfrm>
          <a:prstGeom prst="rect">
            <a:avLst/>
          </a:prstGeom>
        </p:spPr>
      </p:pic>
      <p:sp>
        <p:nvSpPr>
          <p:cNvPr id="7" name="Rectangle 6">
            <a:extLst>
              <a:ext uri="{FF2B5EF4-FFF2-40B4-BE49-F238E27FC236}">
                <a16:creationId xmlns:a16="http://schemas.microsoft.com/office/drawing/2014/main" id="{D67D5B38-7EE0-4E13-AECC-2564DEBB6D89}"/>
              </a:ext>
            </a:extLst>
          </p:cNvPr>
          <p:cNvSpPr/>
          <p:nvPr/>
        </p:nvSpPr>
        <p:spPr>
          <a:xfrm>
            <a:off x="4196862" y="5066590"/>
            <a:ext cx="4689230" cy="17584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12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7E1-4311-4C47-AD7A-28C2C676D815}"/>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224EAD5B-37B6-49E6-9E8B-9F5C1FB7CC11}"/>
              </a:ext>
            </a:extLst>
          </p:cNvPr>
          <p:cNvSpPr/>
          <p:nvPr/>
        </p:nvSpPr>
        <p:spPr>
          <a:xfrm>
            <a:off x="1036320" y="351917"/>
            <a:ext cx="10946675" cy="56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FEC3A659-C411-484A-9588-7EF4F3F9541C}"/>
              </a:ext>
            </a:extLst>
          </p:cNvPr>
          <p:cNvGraphicFramePr/>
          <p:nvPr/>
        </p:nvGraphicFramePr>
        <p:xfrm>
          <a:off x="-285801" y="69743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AFB3F5B7-51A8-47CF-B7EA-E70ED894E3E1}"/>
              </a:ext>
            </a:extLst>
          </p:cNvPr>
          <p:cNvSpPr/>
          <p:nvPr/>
        </p:nvSpPr>
        <p:spPr>
          <a:xfrm>
            <a:off x="7607728" y="926569"/>
            <a:ext cx="3735977" cy="5289677"/>
          </a:xfrm>
          <a:prstGeom prst="rect">
            <a:avLst/>
          </a:prstGeom>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Additional Requirements</a:t>
            </a:r>
          </a:p>
          <a:p>
            <a:pPr algn="ctr"/>
            <a:endParaRPr lang="en-US" dirty="0"/>
          </a:p>
          <a:p>
            <a:pPr marL="285750" indent="-285750">
              <a:spcAft>
                <a:spcPts val="600"/>
              </a:spcAft>
              <a:buFont typeface="Wingdings" panose="05000000000000000000" pitchFamily="2" charset="2"/>
              <a:buChar char="ü"/>
            </a:pPr>
            <a:r>
              <a:rPr lang="en-US" dirty="0"/>
              <a:t>ISS must reflect the unique needs of each participant</a:t>
            </a:r>
          </a:p>
          <a:p>
            <a:pPr marL="285750" indent="-285750">
              <a:spcAft>
                <a:spcPts val="600"/>
              </a:spcAft>
              <a:buFont typeface="Wingdings" panose="05000000000000000000" pitchFamily="2" charset="2"/>
              <a:buChar char="ü"/>
            </a:pPr>
            <a:r>
              <a:rPr lang="en-US" dirty="0"/>
              <a:t>ISS must be signed by the youth worker and the participant</a:t>
            </a:r>
          </a:p>
          <a:p>
            <a:pPr marL="285750" indent="-285750">
              <a:spcAft>
                <a:spcPts val="600"/>
              </a:spcAft>
              <a:buFont typeface="Wingdings" panose="05000000000000000000" pitchFamily="2" charset="2"/>
              <a:buChar char="ü"/>
            </a:pPr>
            <a:r>
              <a:rPr lang="en-US" dirty="0"/>
              <a:t>ISS must be reviewed at least every six months with the youth’s participation</a:t>
            </a:r>
          </a:p>
          <a:p>
            <a:pPr marL="285750" indent="-285750">
              <a:spcAft>
                <a:spcPts val="600"/>
              </a:spcAft>
              <a:buFont typeface="Wingdings" panose="05000000000000000000" pitchFamily="2" charset="2"/>
              <a:buChar char="ü"/>
            </a:pPr>
            <a:r>
              <a:rPr lang="en-US" dirty="0"/>
              <a:t>ISS must be updated every time there is a significant event </a:t>
            </a:r>
          </a:p>
          <a:p>
            <a:pPr marL="285750" indent="-285750">
              <a:spcAft>
                <a:spcPts val="600"/>
              </a:spcAft>
              <a:buFont typeface="Wingdings" panose="05000000000000000000" pitchFamily="2" charset="2"/>
              <a:buChar char="ü"/>
            </a:pPr>
            <a:r>
              <a:rPr lang="en-US" dirty="0"/>
              <a:t>Youth must actively participate in the development of the plan in their ISS</a:t>
            </a:r>
          </a:p>
          <a:p>
            <a:pPr marL="285750" indent="-285750">
              <a:spcAft>
                <a:spcPts val="600"/>
              </a:spcAft>
              <a:buFont typeface="Wingdings" panose="05000000000000000000" pitchFamily="2" charset="2"/>
              <a:buChar char="ü"/>
            </a:pPr>
            <a:r>
              <a:rPr lang="en-US" dirty="0"/>
              <a:t>The ISS must be shared with all program providers.</a:t>
            </a:r>
          </a:p>
          <a:p>
            <a:pPr algn="ctr"/>
            <a:endParaRPr lang="en-US" dirty="0"/>
          </a:p>
        </p:txBody>
      </p:sp>
      <p:sp>
        <p:nvSpPr>
          <p:cNvPr id="8" name="TextBox 7">
            <a:extLst>
              <a:ext uri="{FF2B5EF4-FFF2-40B4-BE49-F238E27FC236}">
                <a16:creationId xmlns:a16="http://schemas.microsoft.com/office/drawing/2014/main" id="{3C50A9A4-0E25-4C91-896C-581EE8ADAA5E}"/>
              </a:ext>
            </a:extLst>
          </p:cNvPr>
          <p:cNvSpPr txBox="1"/>
          <p:nvPr/>
        </p:nvSpPr>
        <p:spPr>
          <a:xfrm>
            <a:off x="2954896" y="133050"/>
            <a:ext cx="1865704" cy="369332"/>
          </a:xfrm>
          <a:prstGeom prst="rect">
            <a:avLst/>
          </a:prstGeom>
          <a:noFill/>
        </p:spPr>
        <p:txBody>
          <a:bodyPr wrap="none" rtlCol="0">
            <a:spAutoFit/>
          </a:bodyPr>
          <a:lstStyle/>
          <a:p>
            <a:r>
              <a:rPr lang="en-US" b="1" dirty="0"/>
              <a:t>Plan Components</a:t>
            </a:r>
          </a:p>
        </p:txBody>
      </p:sp>
      <p:sp>
        <p:nvSpPr>
          <p:cNvPr id="9" name="TextBox 8">
            <a:extLst>
              <a:ext uri="{FF2B5EF4-FFF2-40B4-BE49-F238E27FC236}">
                <a16:creationId xmlns:a16="http://schemas.microsoft.com/office/drawing/2014/main" id="{001D4310-7A9F-4EA9-81B8-B7307BFB527E}"/>
              </a:ext>
            </a:extLst>
          </p:cNvPr>
          <p:cNvSpPr txBox="1"/>
          <p:nvPr/>
        </p:nvSpPr>
        <p:spPr>
          <a:xfrm>
            <a:off x="7876347" y="194123"/>
            <a:ext cx="2768130" cy="369332"/>
          </a:xfrm>
          <a:prstGeom prst="rect">
            <a:avLst/>
          </a:prstGeom>
          <a:noFill/>
        </p:spPr>
        <p:txBody>
          <a:bodyPr wrap="none" rtlCol="0">
            <a:spAutoFit/>
          </a:bodyPr>
          <a:lstStyle/>
          <a:p>
            <a:r>
              <a:rPr lang="en-US" b="1" dirty="0"/>
              <a:t>Plan Development and Use</a:t>
            </a:r>
          </a:p>
        </p:txBody>
      </p:sp>
    </p:spTree>
    <p:extLst>
      <p:ext uri="{BB962C8B-B14F-4D97-AF65-F5344CB8AC3E}">
        <p14:creationId xmlns:p14="http://schemas.microsoft.com/office/powerpoint/2010/main" val="198290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45369A-4B20-419C-A2FD-544F16ADE0F9}"/>
              </a:ext>
            </a:extLst>
          </p:cNvPr>
          <p:cNvSpPr/>
          <p:nvPr/>
        </p:nvSpPr>
        <p:spPr>
          <a:xfrm>
            <a:off x="763411" y="491906"/>
            <a:ext cx="11011988" cy="5621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Assessment of Need</a:t>
            </a:r>
          </a:p>
        </p:txBody>
      </p:sp>
      <p:sp>
        <p:nvSpPr>
          <p:cNvPr id="10" name="Rectangle 9">
            <a:extLst>
              <a:ext uri="{FF2B5EF4-FFF2-40B4-BE49-F238E27FC236}">
                <a16:creationId xmlns:a16="http://schemas.microsoft.com/office/drawing/2014/main" id="{6FB749A2-F4B7-4F8D-B3BD-E1319034AF5F}"/>
              </a:ext>
            </a:extLst>
          </p:cNvPr>
          <p:cNvSpPr/>
          <p:nvPr/>
        </p:nvSpPr>
        <p:spPr>
          <a:xfrm>
            <a:off x="841789" y="1489163"/>
            <a:ext cx="3651553" cy="4624251"/>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Academic Assessment</a:t>
            </a:r>
          </a:p>
          <a:p>
            <a:pPr algn="ctr"/>
            <a:endParaRPr lang="en-US" b="1" dirty="0">
              <a:solidFill>
                <a:schemeClr val="tx1"/>
              </a:solidFill>
            </a:endParaRPr>
          </a:p>
          <a:p>
            <a:pPr marL="285750" indent="-285750">
              <a:spcAft>
                <a:spcPts val="600"/>
              </a:spcAft>
              <a:buFont typeface="Arial" panose="020B0604020202020204" pitchFamily="34" charset="0"/>
              <a:buChar char="•"/>
            </a:pPr>
            <a:r>
              <a:rPr lang="en-US" dirty="0">
                <a:solidFill>
                  <a:schemeClr val="tx1"/>
                </a:solidFill>
              </a:rPr>
              <a:t>Must include a review of the youth’s basic skills. </a:t>
            </a:r>
          </a:p>
          <a:p>
            <a:pPr marL="285750" indent="-285750">
              <a:spcAft>
                <a:spcPts val="600"/>
              </a:spcAft>
              <a:buFont typeface="Arial" panose="020B0604020202020204" pitchFamily="34" charset="0"/>
              <a:buChar char="•"/>
            </a:pPr>
            <a:r>
              <a:rPr lang="en-US" dirty="0">
                <a:solidFill>
                  <a:schemeClr val="tx1"/>
                </a:solidFill>
              </a:rPr>
              <a:t>Academic levels can be reviewed through previous assessments</a:t>
            </a:r>
          </a:p>
          <a:p>
            <a:pPr marL="285750" indent="-285750">
              <a:spcAft>
                <a:spcPts val="600"/>
              </a:spcAft>
              <a:buFont typeface="Arial" panose="020B0604020202020204" pitchFamily="34" charset="0"/>
              <a:buChar char="•"/>
            </a:pPr>
            <a:endParaRPr lang="en-US" dirty="0">
              <a:solidFill>
                <a:schemeClr val="tx1"/>
              </a:solidFill>
            </a:endParaRPr>
          </a:p>
          <a:p>
            <a:pPr>
              <a:spcAft>
                <a:spcPts val="600"/>
              </a:spcAft>
            </a:pPr>
            <a:r>
              <a:rPr lang="en-US" dirty="0">
                <a:solidFill>
                  <a:schemeClr val="tx1"/>
                </a:solidFill>
              </a:rPr>
              <a:t>For Out-of-school youth:</a:t>
            </a:r>
          </a:p>
          <a:p>
            <a:pPr marL="285750" indent="-285750">
              <a:spcAft>
                <a:spcPts val="600"/>
              </a:spcAft>
              <a:buFont typeface="Arial" panose="020B0604020202020204" pitchFamily="34" charset="0"/>
              <a:buChar char="•"/>
            </a:pPr>
            <a:r>
              <a:rPr lang="en-US" dirty="0">
                <a:solidFill>
                  <a:schemeClr val="tx1"/>
                </a:solidFill>
              </a:rPr>
              <a:t>Must be assessed for basic skills utilizing a standardized assessment tool</a:t>
            </a:r>
          </a:p>
          <a:p>
            <a:pPr marL="285750" indent="-285750">
              <a:spcAft>
                <a:spcPts val="600"/>
              </a:spcAft>
              <a:buFont typeface="Arial" panose="020B0604020202020204" pitchFamily="34" charset="0"/>
              <a:buChar char="•"/>
            </a:pPr>
            <a:r>
              <a:rPr lang="en-US" dirty="0">
                <a:solidFill>
                  <a:schemeClr val="tx1"/>
                </a:solidFill>
              </a:rPr>
              <a:t>Must crosswalk to educational functioning levels.</a:t>
            </a:r>
          </a:p>
        </p:txBody>
      </p:sp>
      <p:sp>
        <p:nvSpPr>
          <p:cNvPr id="11" name="Rectangle 10">
            <a:extLst>
              <a:ext uri="{FF2B5EF4-FFF2-40B4-BE49-F238E27FC236}">
                <a16:creationId xmlns:a16="http://schemas.microsoft.com/office/drawing/2014/main" id="{81A248DC-F17E-40CF-AC92-31CE8263E381}"/>
              </a:ext>
            </a:extLst>
          </p:cNvPr>
          <p:cNvSpPr/>
          <p:nvPr/>
        </p:nvSpPr>
        <p:spPr>
          <a:xfrm>
            <a:off x="4669970" y="1449973"/>
            <a:ext cx="3028690" cy="4663440"/>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Occupational Skill Assessment</a:t>
            </a:r>
          </a:p>
          <a:p>
            <a:endParaRPr lang="en-US" b="1" dirty="0">
              <a:solidFill>
                <a:schemeClr val="tx1"/>
              </a:solidFill>
            </a:endParaRPr>
          </a:p>
          <a:p>
            <a:r>
              <a:rPr lang="en-US" dirty="0">
                <a:solidFill>
                  <a:schemeClr val="tx1"/>
                </a:solidFill>
              </a:rPr>
              <a:t>Assessment of skills includes review of: </a:t>
            </a:r>
          </a:p>
          <a:p>
            <a:pPr marL="285750" indent="-285750">
              <a:buFont typeface="Arial" panose="020B0604020202020204" pitchFamily="34" charset="0"/>
              <a:buChar char="•"/>
            </a:pPr>
            <a:r>
              <a:rPr lang="en-US" dirty="0">
                <a:solidFill>
                  <a:schemeClr val="tx1"/>
                </a:solidFill>
              </a:rPr>
              <a:t>Occupational skills</a:t>
            </a:r>
          </a:p>
          <a:p>
            <a:pPr marL="285750" indent="-285750">
              <a:buFont typeface="Arial" panose="020B0604020202020204" pitchFamily="34" charset="0"/>
              <a:buChar char="•"/>
            </a:pPr>
            <a:r>
              <a:rPr lang="en-US" dirty="0">
                <a:solidFill>
                  <a:schemeClr val="tx1"/>
                </a:solidFill>
              </a:rPr>
              <a:t>Prior work experience</a:t>
            </a:r>
          </a:p>
          <a:p>
            <a:pPr marL="285750" indent="-285750">
              <a:buFont typeface="Arial" panose="020B0604020202020204" pitchFamily="34" charset="0"/>
              <a:buChar char="•"/>
            </a:pPr>
            <a:r>
              <a:rPr lang="en-US" dirty="0">
                <a:solidFill>
                  <a:schemeClr val="tx1"/>
                </a:solidFill>
              </a:rPr>
              <a:t>Employability and interests and aptitudes. </a:t>
            </a:r>
          </a:p>
          <a:p>
            <a:endParaRPr lang="en-US" dirty="0">
              <a:solidFill>
                <a:schemeClr val="tx1"/>
              </a:solidFill>
            </a:endParaRPr>
          </a:p>
          <a:p>
            <a:r>
              <a:rPr lang="en-US" dirty="0">
                <a:solidFill>
                  <a:schemeClr val="tx1"/>
                </a:solidFill>
              </a:rPr>
              <a:t>Skill levels may be assessed utilizing: </a:t>
            </a:r>
          </a:p>
          <a:p>
            <a:pPr marL="285750" indent="-285750">
              <a:buFont typeface="Arial" panose="020B0604020202020204" pitchFamily="34" charset="0"/>
              <a:buChar char="•"/>
            </a:pPr>
            <a:r>
              <a:rPr lang="en-US" dirty="0">
                <a:solidFill>
                  <a:schemeClr val="tx1"/>
                </a:solidFill>
              </a:rPr>
              <a:t>Aptitude tests</a:t>
            </a:r>
          </a:p>
          <a:p>
            <a:pPr marL="285750" indent="-285750">
              <a:buFont typeface="Arial" panose="020B0604020202020204" pitchFamily="34" charset="0"/>
              <a:buChar char="•"/>
            </a:pPr>
            <a:r>
              <a:rPr lang="en-US" dirty="0">
                <a:solidFill>
                  <a:schemeClr val="tx1"/>
                </a:solidFill>
              </a:rPr>
              <a:t>Career/interest inventories. </a:t>
            </a:r>
          </a:p>
        </p:txBody>
      </p:sp>
      <p:sp>
        <p:nvSpPr>
          <p:cNvPr id="8" name="Rectangle 7">
            <a:extLst>
              <a:ext uri="{FF2B5EF4-FFF2-40B4-BE49-F238E27FC236}">
                <a16:creationId xmlns:a16="http://schemas.microsoft.com/office/drawing/2014/main" id="{E636C854-FD78-4157-A8C6-CC585912B33F}"/>
              </a:ext>
            </a:extLst>
          </p:cNvPr>
          <p:cNvSpPr/>
          <p:nvPr/>
        </p:nvSpPr>
        <p:spPr>
          <a:xfrm>
            <a:off x="7817632" y="1489162"/>
            <a:ext cx="3596642" cy="4624251"/>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b="1" dirty="0">
                <a:solidFill>
                  <a:schemeClr val="tx1"/>
                </a:solidFill>
              </a:rPr>
              <a:t>Supportive Service Needs Assessment</a:t>
            </a:r>
          </a:p>
          <a:p>
            <a:pPr lvl="0" defTabSz="914400">
              <a:defRPr/>
            </a:pPr>
            <a:endParaRPr lang="en-US" b="1" dirty="0">
              <a:solidFill>
                <a:schemeClr val="tx1"/>
              </a:solidFill>
            </a:endParaRPr>
          </a:p>
          <a:p>
            <a:pPr lvl="0" defTabSz="914400">
              <a:defRPr/>
            </a:pPr>
            <a:r>
              <a:rPr lang="en-US" dirty="0">
                <a:solidFill>
                  <a:schemeClr val="tx1"/>
                </a:solidFill>
              </a:rPr>
              <a:t>Assessment of youth must</a:t>
            </a:r>
            <a:r>
              <a:rPr lang="en-US" b="1" dirty="0">
                <a:solidFill>
                  <a:schemeClr val="tx1"/>
                </a:solidFill>
              </a:rPr>
              <a:t> </a:t>
            </a:r>
            <a:r>
              <a:rPr lang="en-US" dirty="0">
                <a:solidFill>
                  <a:schemeClr val="tx1"/>
                </a:solidFill>
              </a:rPr>
              <a:t>include a review of the youth’s: </a:t>
            </a:r>
          </a:p>
          <a:p>
            <a:pPr marL="285750" lvl="0" indent="-285750" defTabSz="914400">
              <a:buFont typeface="Arial" panose="020B0604020202020204" pitchFamily="34" charset="0"/>
              <a:buChar char="•"/>
              <a:defRPr/>
            </a:pPr>
            <a:r>
              <a:rPr lang="en-US" dirty="0">
                <a:solidFill>
                  <a:schemeClr val="tx1"/>
                </a:solidFill>
              </a:rPr>
              <a:t>Supportive service needs</a:t>
            </a:r>
          </a:p>
          <a:p>
            <a:pPr marL="285750" lvl="0" indent="-285750" defTabSz="914400">
              <a:buFont typeface="Arial" panose="020B0604020202020204" pitchFamily="34" charset="0"/>
              <a:buChar char="•"/>
              <a:defRPr/>
            </a:pPr>
            <a:r>
              <a:rPr lang="en-US" dirty="0">
                <a:solidFill>
                  <a:schemeClr val="tx1"/>
                </a:solidFill>
              </a:rPr>
              <a:t>Developmental needs </a:t>
            </a:r>
            <a:endParaRPr lang="en-US" b="1" dirty="0">
              <a:solidFill>
                <a:schemeClr val="tx1"/>
              </a:solidFill>
            </a:endParaRPr>
          </a:p>
          <a:p>
            <a:pPr lvl="0" defTabSz="914400">
              <a:defRPr/>
            </a:pPr>
            <a:endParaRPr lang="en-US" b="1" dirty="0">
              <a:solidFill>
                <a:schemeClr val="tx1"/>
              </a:solidFill>
            </a:endParaRPr>
          </a:p>
          <a:p>
            <a:pPr lvl="0" defTabSz="914400">
              <a:defRPr/>
            </a:pPr>
            <a:r>
              <a:rPr lang="en-US" dirty="0">
                <a:solidFill>
                  <a:schemeClr val="tx1"/>
                </a:solidFill>
              </a:rPr>
              <a:t>Supportive services include:</a:t>
            </a:r>
          </a:p>
          <a:p>
            <a:pPr marL="285750" lvl="0" indent="-285750" defTabSz="914400">
              <a:buFont typeface="Arial" panose="020B0604020202020204" pitchFamily="34" charset="0"/>
              <a:buChar char="•"/>
              <a:defRPr/>
            </a:pPr>
            <a:r>
              <a:rPr lang="en-US" dirty="0">
                <a:solidFill>
                  <a:schemeClr val="tx1"/>
                </a:solidFill>
              </a:rPr>
              <a:t>Transportation</a:t>
            </a:r>
          </a:p>
          <a:p>
            <a:pPr marL="285750" lvl="0" indent="-285750" defTabSz="914400">
              <a:buFont typeface="Arial" panose="020B0604020202020204" pitchFamily="34" charset="0"/>
              <a:buChar char="•"/>
              <a:defRPr/>
            </a:pPr>
            <a:r>
              <a:rPr lang="en-US" dirty="0">
                <a:solidFill>
                  <a:schemeClr val="tx1"/>
                </a:solidFill>
              </a:rPr>
              <a:t>Child care</a:t>
            </a:r>
          </a:p>
          <a:p>
            <a:pPr marL="285750" lvl="0" indent="-285750" defTabSz="914400">
              <a:buFont typeface="Arial" panose="020B0604020202020204" pitchFamily="34" charset="0"/>
              <a:buChar char="•"/>
              <a:defRPr/>
            </a:pPr>
            <a:r>
              <a:rPr lang="en-US" dirty="0">
                <a:solidFill>
                  <a:schemeClr val="tx1"/>
                </a:solidFill>
              </a:rPr>
              <a:t>Dependent care</a:t>
            </a:r>
          </a:p>
          <a:p>
            <a:pPr marL="285750" lvl="0" indent="-285750" defTabSz="914400">
              <a:buFont typeface="Arial" panose="020B0604020202020204" pitchFamily="34" charset="0"/>
              <a:buChar char="•"/>
              <a:defRPr/>
            </a:pPr>
            <a:r>
              <a:rPr lang="en-US" dirty="0">
                <a:solidFill>
                  <a:schemeClr val="tx1"/>
                </a:solidFill>
              </a:rPr>
              <a:t>Needs-based payments</a:t>
            </a:r>
          </a:p>
          <a:p>
            <a:pPr marL="285750" lvl="0" indent="-285750" defTabSz="914400">
              <a:buFont typeface="Arial" panose="020B0604020202020204" pitchFamily="34" charset="0"/>
              <a:buChar char="•"/>
              <a:defRPr/>
            </a:pPr>
            <a:r>
              <a:rPr lang="en-US" dirty="0">
                <a:solidFill>
                  <a:schemeClr val="tx1"/>
                </a:solidFill>
              </a:rPr>
              <a:t>Other needs serving as a barrier to participation</a:t>
            </a:r>
          </a:p>
        </p:txBody>
      </p:sp>
    </p:spTree>
    <p:extLst>
      <p:ext uri="{BB962C8B-B14F-4D97-AF65-F5344CB8AC3E}">
        <p14:creationId xmlns:p14="http://schemas.microsoft.com/office/powerpoint/2010/main" val="355680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Assessment of Need </a:t>
            </a:r>
            <a:r>
              <a:rPr lang="en-US" sz="4000" b="1" dirty="0">
                <a:sym typeface="Wingdings" panose="05000000000000000000" pitchFamily="2" charset="2"/>
              </a:rPr>
              <a:t> Parts I, II, and IV of ISS</a:t>
            </a:r>
            <a:endParaRPr lang="en-US" sz="4000" b="1" dirty="0"/>
          </a:p>
        </p:txBody>
      </p:sp>
      <p:grpSp>
        <p:nvGrpSpPr>
          <p:cNvPr id="19" name="Group 18">
            <a:extLst>
              <a:ext uri="{FF2B5EF4-FFF2-40B4-BE49-F238E27FC236}">
                <a16:creationId xmlns:a16="http://schemas.microsoft.com/office/drawing/2014/main" id="{A00613BD-171D-40DD-853D-561EE8FFCE86}"/>
              </a:ext>
            </a:extLst>
          </p:cNvPr>
          <p:cNvGrpSpPr/>
          <p:nvPr/>
        </p:nvGrpSpPr>
        <p:grpSpPr>
          <a:xfrm>
            <a:off x="296879" y="360841"/>
            <a:ext cx="1102611" cy="958943"/>
            <a:chOff x="296879" y="360841"/>
            <a:chExt cx="1102611" cy="958943"/>
          </a:xfrm>
        </p:grpSpPr>
        <p:sp>
          <p:nvSpPr>
            <p:cNvPr id="15" name="Oval 14">
              <a:extLst>
                <a:ext uri="{FF2B5EF4-FFF2-40B4-BE49-F238E27FC236}">
                  <a16:creationId xmlns:a16="http://schemas.microsoft.com/office/drawing/2014/main" id="{8537B50B-5FB0-4D84-A400-CE4DB88D8A37}"/>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D92F61F5-F995-4982-9088-A588911D35A8}"/>
                </a:ext>
              </a:extLst>
            </p:cNvPr>
            <p:cNvSpPr/>
            <p:nvPr/>
          </p:nvSpPr>
          <p:spPr>
            <a:xfrm>
              <a:off x="296879" y="508154"/>
              <a:ext cx="1102611" cy="584775"/>
            </a:xfrm>
            <a:prstGeom prst="rect">
              <a:avLst/>
            </a:prstGeom>
          </p:spPr>
          <p:txBody>
            <a:bodyPr wrap="square">
              <a:spAutoFit/>
            </a:bodyPr>
            <a:lstStyle/>
            <a:p>
              <a:pPr algn="ctr"/>
              <a:r>
                <a:rPr lang="en-US" sz="1600" b="1" dirty="0">
                  <a:solidFill>
                    <a:schemeClr val="tx1">
                      <a:lumMod val="65000"/>
                      <a:lumOff val="35000"/>
                    </a:schemeClr>
                  </a:solidFill>
                </a:rPr>
                <a:t>ISS Roadmap</a:t>
              </a:r>
            </a:p>
          </p:txBody>
        </p:sp>
      </p:grpSp>
    </p:spTree>
    <p:extLst>
      <p:ext uri="{BB962C8B-B14F-4D97-AF65-F5344CB8AC3E}">
        <p14:creationId xmlns:p14="http://schemas.microsoft.com/office/powerpoint/2010/main" val="75912793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C447178DCBB64C90E9731A3AD42726" ma:contentTypeVersion="3" ma:contentTypeDescription="Create a new document." ma:contentTypeScope="" ma:versionID="fa0af2e90be13a84afa7c41a0fb26713">
  <xsd:schema xmlns:xsd="http://www.w3.org/2001/XMLSchema" xmlns:xs="http://www.w3.org/2001/XMLSchema" xmlns:p="http://schemas.microsoft.com/office/2006/metadata/properties" xmlns:ns2="bf629071-1517-464d-966c-6ad8b0b5e6ae" targetNamespace="http://schemas.microsoft.com/office/2006/metadata/properties" ma:root="true" ma:fieldsID="f4cde8ca4d7dcd9edeb39269c7a9b9bb" ns2:_="">
    <xsd:import namespace="bf629071-1517-464d-966c-6ad8b0b5e6a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29071-1517-464d-966c-6ad8b0b5e6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DBA428-7FF1-4FF7-A1F4-E245C9B809B4}">
  <ds:schemaRefs>
    <ds:schemaRef ds:uri="http://schemas.microsoft.com/sharepoint/v3/contenttype/forms"/>
  </ds:schemaRefs>
</ds:datastoreItem>
</file>

<file path=customXml/itemProps2.xml><?xml version="1.0" encoding="utf-8"?>
<ds:datastoreItem xmlns:ds="http://schemas.openxmlformats.org/officeDocument/2006/customXml" ds:itemID="{CF2287EA-0B80-4B07-A603-45C3E0788355}">
  <ds:schemaRef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bf629071-1517-464d-966c-6ad8b0b5e6a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C768B68-0970-4DF0-8748-C290E466CA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29071-1517-464d-966c-6ad8b0b5e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13981</TotalTime>
  <Words>2669</Words>
  <Application>Microsoft Office PowerPoint</Application>
  <PresentationFormat>Widescreen</PresentationFormat>
  <Paragraphs>310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Retrospect</vt:lpstr>
      <vt:lpstr>Individual Service Strategy (ISS) – WIOA Youth (Part I)</vt:lpstr>
      <vt:lpstr>WIOA Title I Training Series</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Development and Use</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Youth Individual Service Strategy</dc:title>
  <dc:creator>Oconnor, Thomas</dc:creator>
  <cp:lastModifiedBy>Singer Quast, Sarah (DOL)</cp:lastModifiedBy>
  <cp:revision>109</cp:revision>
  <dcterms:created xsi:type="dcterms:W3CDTF">2021-01-25T19:52:09Z</dcterms:created>
  <dcterms:modified xsi:type="dcterms:W3CDTF">2021-05-11T00:52:17Z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0x0101008AC447178DCBB64C90E9731A3AD42726</vt:lpwstr>
  </property>
</Properties>
</file>